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18" r:id="rId1"/>
  </p:sldMasterIdLst>
  <p:notesMasterIdLst>
    <p:notesMasterId r:id="rId23"/>
  </p:notesMasterIdLst>
  <p:sldIdLst>
    <p:sldId id="256" r:id="rId2"/>
    <p:sldId id="292" r:id="rId3"/>
    <p:sldId id="362" r:id="rId4"/>
    <p:sldId id="391" r:id="rId5"/>
    <p:sldId id="393" r:id="rId6"/>
    <p:sldId id="394" r:id="rId7"/>
    <p:sldId id="402" r:id="rId8"/>
    <p:sldId id="417" r:id="rId9"/>
    <p:sldId id="358" r:id="rId10"/>
    <p:sldId id="416" r:id="rId11"/>
    <p:sldId id="415" r:id="rId12"/>
    <p:sldId id="258" r:id="rId13"/>
    <p:sldId id="341" r:id="rId14"/>
    <p:sldId id="325" r:id="rId15"/>
    <p:sldId id="343" r:id="rId16"/>
    <p:sldId id="259" r:id="rId17"/>
    <p:sldId id="260" r:id="rId18"/>
    <p:sldId id="418" r:id="rId19"/>
    <p:sldId id="261" r:id="rId20"/>
    <p:sldId id="262" r:id="rId21"/>
    <p:sldId id="294"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80AC970-3980-D84D-9D16-4F8AD07E34AB}">
          <p14:sldIdLst>
            <p14:sldId id="256"/>
            <p14:sldId id="292"/>
            <p14:sldId id="362"/>
            <p14:sldId id="391"/>
            <p14:sldId id="393"/>
            <p14:sldId id="394"/>
            <p14:sldId id="402"/>
            <p14:sldId id="417"/>
            <p14:sldId id="358"/>
            <p14:sldId id="416"/>
            <p14:sldId id="415"/>
            <p14:sldId id="258"/>
            <p14:sldId id="341"/>
            <p14:sldId id="325"/>
            <p14:sldId id="343"/>
            <p14:sldId id="259"/>
            <p14:sldId id="260"/>
            <p14:sldId id="418"/>
            <p14:sldId id="261"/>
            <p14:sldId id="262"/>
            <p14:sldId id="29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485087-1BF8-479C-853B-DD996F9BF360}" v="13" dt="2025-06-06T16:06:12.4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58"/>
  </p:normalViewPr>
  <p:slideViewPr>
    <p:cSldViewPr snapToGrid="0" snapToObjects="1">
      <p:cViewPr varScale="1">
        <p:scale>
          <a:sx n="106" d="100"/>
          <a:sy n="106" d="100"/>
        </p:scale>
        <p:origin x="2344" y="4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va Goldschmidt" userId="ab73b125-7c41-4bf1-a583-0253bddfd53b" providerId="ADAL" clId="{F5485087-1BF8-479C-853B-DD996F9BF360}"/>
    <pc:docChg chg="undo custSel addSld delSld modSld sldOrd modSection">
      <pc:chgData name="Chava Goldschmidt" userId="ab73b125-7c41-4bf1-a583-0253bddfd53b" providerId="ADAL" clId="{F5485087-1BF8-479C-853B-DD996F9BF360}" dt="2025-06-06T16:06:52.734" v="2079" actId="47"/>
      <pc:docMkLst>
        <pc:docMk/>
      </pc:docMkLst>
      <pc:sldChg chg="addSp modSp mod">
        <pc:chgData name="Chava Goldschmidt" userId="ab73b125-7c41-4bf1-a583-0253bddfd53b" providerId="ADAL" clId="{F5485087-1BF8-479C-853B-DD996F9BF360}" dt="2025-06-06T15:58:55.795" v="1736" actId="2711"/>
        <pc:sldMkLst>
          <pc:docMk/>
          <pc:sldMk cId="4214430913" sldId="256"/>
        </pc:sldMkLst>
        <pc:spChg chg="mod">
          <ac:chgData name="Chava Goldschmidt" userId="ab73b125-7c41-4bf1-a583-0253bddfd53b" providerId="ADAL" clId="{F5485087-1BF8-479C-853B-DD996F9BF360}" dt="2025-06-06T15:58:24.416" v="1712" actId="255"/>
          <ac:spMkLst>
            <pc:docMk/>
            <pc:sldMk cId="4214430913" sldId="256"/>
            <ac:spMk id="2" creationId="{00000000-0000-0000-0000-000000000000}"/>
          </ac:spMkLst>
        </pc:spChg>
        <pc:spChg chg="mod">
          <ac:chgData name="Chava Goldschmidt" userId="ab73b125-7c41-4bf1-a583-0253bddfd53b" providerId="ADAL" clId="{F5485087-1BF8-479C-853B-DD996F9BF360}" dt="2025-06-06T15:58:55.795" v="1736" actId="2711"/>
          <ac:spMkLst>
            <pc:docMk/>
            <pc:sldMk cId="4214430913" sldId="256"/>
            <ac:spMk id="3" creationId="{00000000-0000-0000-0000-000000000000}"/>
          </ac:spMkLst>
        </pc:spChg>
        <pc:spChg chg="add mod">
          <ac:chgData name="Chava Goldschmidt" userId="ab73b125-7c41-4bf1-a583-0253bddfd53b" providerId="ADAL" clId="{F5485087-1BF8-479C-853B-DD996F9BF360}" dt="2025-06-06T15:58:48.351" v="1735" actId="1036"/>
          <ac:spMkLst>
            <pc:docMk/>
            <pc:sldMk cId="4214430913" sldId="256"/>
            <ac:spMk id="4" creationId="{D433BD48-BF41-C7D7-98C9-59D218624D54}"/>
          </ac:spMkLst>
        </pc:spChg>
      </pc:sldChg>
      <pc:sldChg chg="modSp add mod">
        <pc:chgData name="Chava Goldschmidt" userId="ab73b125-7c41-4bf1-a583-0253bddfd53b" providerId="ADAL" clId="{F5485087-1BF8-479C-853B-DD996F9BF360}" dt="2025-06-06T15:37:35.601" v="1245" actId="20577"/>
        <pc:sldMkLst>
          <pc:docMk/>
          <pc:sldMk cId="0" sldId="259"/>
        </pc:sldMkLst>
        <pc:spChg chg="mod">
          <ac:chgData name="Chava Goldschmidt" userId="ab73b125-7c41-4bf1-a583-0253bddfd53b" providerId="ADAL" clId="{F5485087-1BF8-479C-853B-DD996F9BF360}" dt="2025-06-06T04:56:45.052" v="512" actId="255"/>
          <ac:spMkLst>
            <pc:docMk/>
            <pc:sldMk cId="0" sldId="259"/>
            <ac:spMk id="2" creationId="{00000000-0000-0000-0000-000000000000}"/>
          </ac:spMkLst>
        </pc:spChg>
        <pc:spChg chg="mod">
          <ac:chgData name="Chava Goldschmidt" userId="ab73b125-7c41-4bf1-a583-0253bddfd53b" providerId="ADAL" clId="{F5485087-1BF8-479C-853B-DD996F9BF360}" dt="2025-06-06T15:37:35.601" v="1245" actId="20577"/>
          <ac:spMkLst>
            <pc:docMk/>
            <pc:sldMk cId="0" sldId="259"/>
            <ac:spMk id="3" creationId="{00000000-0000-0000-0000-000000000000}"/>
          </ac:spMkLst>
        </pc:spChg>
      </pc:sldChg>
      <pc:sldChg chg="modSp add mod">
        <pc:chgData name="Chava Goldschmidt" userId="ab73b125-7c41-4bf1-a583-0253bddfd53b" providerId="ADAL" clId="{F5485087-1BF8-479C-853B-DD996F9BF360}" dt="2025-06-06T05:05:47.799" v="726" actId="14100"/>
        <pc:sldMkLst>
          <pc:docMk/>
          <pc:sldMk cId="0" sldId="260"/>
        </pc:sldMkLst>
        <pc:spChg chg="mod">
          <ac:chgData name="Chava Goldschmidt" userId="ab73b125-7c41-4bf1-a583-0253bddfd53b" providerId="ADAL" clId="{F5485087-1BF8-479C-853B-DD996F9BF360}" dt="2025-06-06T05:05:47.799" v="726" actId="14100"/>
          <ac:spMkLst>
            <pc:docMk/>
            <pc:sldMk cId="0" sldId="260"/>
            <ac:spMk id="3" creationId="{00000000-0000-0000-0000-000000000000}"/>
          </ac:spMkLst>
        </pc:spChg>
      </pc:sldChg>
      <pc:sldChg chg="modSp add mod">
        <pc:chgData name="Chava Goldschmidt" userId="ab73b125-7c41-4bf1-a583-0253bddfd53b" providerId="ADAL" clId="{F5485087-1BF8-479C-853B-DD996F9BF360}" dt="2025-06-06T13:33:03.735" v="792" actId="1036"/>
        <pc:sldMkLst>
          <pc:docMk/>
          <pc:sldMk cId="0" sldId="261"/>
        </pc:sldMkLst>
        <pc:spChg chg="mod">
          <ac:chgData name="Chava Goldschmidt" userId="ab73b125-7c41-4bf1-a583-0253bddfd53b" providerId="ADAL" clId="{F5485087-1BF8-479C-853B-DD996F9BF360}" dt="2025-06-06T13:33:03.735" v="792" actId="1036"/>
          <ac:spMkLst>
            <pc:docMk/>
            <pc:sldMk cId="0" sldId="261"/>
            <ac:spMk id="3" creationId="{00000000-0000-0000-0000-000000000000}"/>
          </ac:spMkLst>
        </pc:spChg>
      </pc:sldChg>
      <pc:sldChg chg="add">
        <pc:chgData name="Chava Goldschmidt" userId="ab73b125-7c41-4bf1-a583-0253bddfd53b" providerId="ADAL" clId="{F5485087-1BF8-479C-853B-DD996F9BF360}" dt="2025-06-06T04:56:29.028" v="510"/>
        <pc:sldMkLst>
          <pc:docMk/>
          <pc:sldMk cId="0" sldId="262"/>
        </pc:sldMkLst>
      </pc:sldChg>
      <pc:sldChg chg="modSp mod">
        <pc:chgData name="Chava Goldschmidt" userId="ab73b125-7c41-4bf1-a583-0253bddfd53b" providerId="ADAL" clId="{F5485087-1BF8-479C-853B-DD996F9BF360}" dt="2025-06-06T15:59:10.622" v="1737" actId="20577"/>
        <pc:sldMkLst>
          <pc:docMk/>
          <pc:sldMk cId="2201125929" sldId="292"/>
        </pc:sldMkLst>
        <pc:spChg chg="mod">
          <ac:chgData name="Chava Goldschmidt" userId="ab73b125-7c41-4bf1-a583-0253bddfd53b" providerId="ADAL" clId="{F5485087-1BF8-479C-853B-DD996F9BF360}" dt="2025-06-06T15:59:10.622" v="1737" actId="20577"/>
          <ac:spMkLst>
            <pc:docMk/>
            <pc:sldMk cId="2201125929" sldId="292"/>
            <ac:spMk id="8" creationId="{1A667A9A-3428-68BE-D555-0DE1859FDF8A}"/>
          </ac:spMkLst>
        </pc:spChg>
      </pc:sldChg>
      <pc:sldChg chg="del">
        <pc:chgData name="Chava Goldschmidt" userId="ab73b125-7c41-4bf1-a583-0253bddfd53b" providerId="ADAL" clId="{F5485087-1BF8-479C-853B-DD996F9BF360}" dt="2025-06-06T04:50:17.599" v="468" actId="47"/>
        <pc:sldMkLst>
          <pc:docMk/>
          <pc:sldMk cId="1218580859" sldId="297"/>
        </pc:sldMkLst>
      </pc:sldChg>
      <pc:sldChg chg="del">
        <pc:chgData name="Chava Goldschmidt" userId="ab73b125-7c41-4bf1-a583-0253bddfd53b" providerId="ADAL" clId="{F5485087-1BF8-479C-853B-DD996F9BF360}" dt="2025-06-06T16:06:52.734" v="2079" actId="47"/>
        <pc:sldMkLst>
          <pc:docMk/>
          <pc:sldMk cId="3631063572" sldId="299"/>
        </pc:sldMkLst>
      </pc:sldChg>
      <pc:sldChg chg="del">
        <pc:chgData name="Chava Goldschmidt" userId="ab73b125-7c41-4bf1-a583-0253bddfd53b" providerId="ADAL" clId="{F5485087-1BF8-479C-853B-DD996F9BF360}" dt="2025-06-06T04:55:51.663" v="508" actId="47"/>
        <pc:sldMkLst>
          <pc:docMk/>
          <pc:sldMk cId="882183442" sldId="300"/>
        </pc:sldMkLst>
      </pc:sldChg>
      <pc:sldChg chg="del">
        <pc:chgData name="Chava Goldschmidt" userId="ab73b125-7c41-4bf1-a583-0253bddfd53b" providerId="ADAL" clId="{F5485087-1BF8-479C-853B-DD996F9BF360}" dt="2025-06-06T05:08:05.788" v="727" actId="47"/>
        <pc:sldMkLst>
          <pc:docMk/>
          <pc:sldMk cId="3962157641" sldId="301"/>
        </pc:sldMkLst>
      </pc:sldChg>
      <pc:sldChg chg="delSp modSp add mod setBg">
        <pc:chgData name="Chava Goldschmidt" userId="ab73b125-7c41-4bf1-a583-0253bddfd53b" providerId="ADAL" clId="{F5485087-1BF8-479C-853B-DD996F9BF360}" dt="2025-06-06T04:55:18.984" v="506" actId="478"/>
        <pc:sldMkLst>
          <pc:docMk/>
          <pc:sldMk cId="1691796009" sldId="325"/>
        </pc:sldMkLst>
        <pc:spChg chg="mod">
          <ac:chgData name="Chava Goldschmidt" userId="ab73b125-7c41-4bf1-a583-0253bddfd53b" providerId="ADAL" clId="{F5485087-1BF8-479C-853B-DD996F9BF360}" dt="2025-06-06T04:55:08.755" v="504" actId="20577"/>
          <ac:spMkLst>
            <pc:docMk/>
            <pc:sldMk cId="1691796009" sldId="325"/>
            <ac:spMk id="2" creationId="{079BEF30-8692-D2CB-6542-DBD0F83B5FFE}"/>
          </ac:spMkLst>
        </pc:spChg>
        <pc:spChg chg="mod">
          <ac:chgData name="Chava Goldschmidt" userId="ab73b125-7c41-4bf1-a583-0253bddfd53b" providerId="ADAL" clId="{F5485087-1BF8-479C-853B-DD996F9BF360}" dt="2025-06-06T04:55:16.628" v="505" actId="1076"/>
          <ac:spMkLst>
            <pc:docMk/>
            <pc:sldMk cId="1691796009" sldId="325"/>
            <ac:spMk id="3" creationId="{E0E5FCCE-A44D-D107-499E-8A3B2272FD71}"/>
          </ac:spMkLst>
        </pc:spChg>
        <pc:picChg chg="del">
          <ac:chgData name="Chava Goldschmidt" userId="ab73b125-7c41-4bf1-a583-0253bddfd53b" providerId="ADAL" clId="{F5485087-1BF8-479C-853B-DD996F9BF360}" dt="2025-06-06T04:55:18.984" v="506" actId="478"/>
          <ac:picMkLst>
            <pc:docMk/>
            <pc:sldMk cId="1691796009" sldId="325"/>
            <ac:picMk id="4" creationId="{B31BF4AA-0D7C-7058-ED24-D6DC7BBA1276}"/>
          </ac:picMkLst>
        </pc:picChg>
      </pc:sldChg>
      <pc:sldChg chg="del">
        <pc:chgData name="Chava Goldschmidt" userId="ab73b125-7c41-4bf1-a583-0253bddfd53b" providerId="ADAL" clId="{F5485087-1BF8-479C-853B-DD996F9BF360}" dt="2025-06-06T04:55:52.695" v="509" actId="47"/>
        <pc:sldMkLst>
          <pc:docMk/>
          <pc:sldMk cId="910829538" sldId="331"/>
        </pc:sldMkLst>
      </pc:sldChg>
      <pc:sldChg chg="modSp mod">
        <pc:chgData name="Chava Goldschmidt" userId="ab73b125-7c41-4bf1-a583-0253bddfd53b" providerId="ADAL" clId="{F5485087-1BF8-479C-853B-DD996F9BF360}" dt="2025-06-06T04:52:22.837" v="471" actId="113"/>
        <pc:sldMkLst>
          <pc:docMk/>
          <pc:sldMk cId="3465640334" sldId="341"/>
        </pc:sldMkLst>
        <pc:spChg chg="mod">
          <ac:chgData name="Chava Goldschmidt" userId="ab73b125-7c41-4bf1-a583-0253bddfd53b" providerId="ADAL" clId="{F5485087-1BF8-479C-853B-DD996F9BF360}" dt="2025-06-06T04:52:22.837" v="471" actId="113"/>
          <ac:spMkLst>
            <pc:docMk/>
            <pc:sldMk cId="3465640334" sldId="341"/>
            <ac:spMk id="3" creationId="{A1CB1C6C-F3F1-5D77-414A-F9FC0189A0BB}"/>
          </ac:spMkLst>
        </pc:spChg>
      </pc:sldChg>
      <pc:sldChg chg="add modNotesTx">
        <pc:chgData name="Chava Goldschmidt" userId="ab73b125-7c41-4bf1-a583-0253bddfd53b" providerId="ADAL" clId="{F5485087-1BF8-479C-853B-DD996F9BF360}" dt="2025-06-06T04:55:47.285" v="507" actId="6549"/>
        <pc:sldMkLst>
          <pc:docMk/>
          <pc:sldMk cId="1360017857" sldId="343"/>
        </pc:sldMkLst>
      </pc:sldChg>
      <pc:sldChg chg="addSp modSp add">
        <pc:chgData name="Chava Goldschmidt" userId="ab73b125-7c41-4bf1-a583-0253bddfd53b" providerId="ADAL" clId="{F5485087-1BF8-479C-853B-DD996F9BF360}" dt="2025-06-06T04:47:31.454" v="417"/>
        <pc:sldMkLst>
          <pc:docMk/>
          <pc:sldMk cId="1163365540" sldId="358"/>
        </pc:sldMkLst>
        <pc:spChg chg="add mod">
          <ac:chgData name="Chava Goldschmidt" userId="ab73b125-7c41-4bf1-a583-0253bddfd53b" providerId="ADAL" clId="{F5485087-1BF8-479C-853B-DD996F9BF360}" dt="2025-06-06T04:47:31.454" v="417"/>
          <ac:spMkLst>
            <pc:docMk/>
            <pc:sldMk cId="1163365540" sldId="358"/>
            <ac:spMk id="3" creationId="{D8B65B83-E3C4-FA79-8D5C-E744CC411929}"/>
          </ac:spMkLst>
        </pc:spChg>
      </pc:sldChg>
      <pc:sldChg chg="modSp add mod">
        <pc:chgData name="Chava Goldschmidt" userId="ab73b125-7c41-4bf1-a583-0253bddfd53b" providerId="ADAL" clId="{F5485087-1BF8-479C-853B-DD996F9BF360}" dt="2025-06-06T04:46:23.839" v="415" actId="20577"/>
        <pc:sldMkLst>
          <pc:docMk/>
          <pc:sldMk cId="2453698160" sldId="362"/>
        </pc:sldMkLst>
        <pc:spChg chg="mod">
          <ac:chgData name="Chava Goldschmidt" userId="ab73b125-7c41-4bf1-a583-0253bddfd53b" providerId="ADAL" clId="{F5485087-1BF8-479C-853B-DD996F9BF360}" dt="2025-06-06T04:46:23.839" v="415" actId="20577"/>
          <ac:spMkLst>
            <pc:docMk/>
            <pc:sldMk cId="2453698160" sldId="362"/>
            <ac:spMk id="3" creationId="{00000000-0000-0000-0000-000000000000}"/>
          </ac:spMkLst>
        </pc:spChg>
      </pc:sldChg>
      <pc:sldChg chg="add del">
        <pc:chgData name="Chava Goldschmidt" userId="ab73b125-7c41-4bf1-a583-0253bddfd53b" providerId="ADAL" clId="{F5485087-1BF8-479C-853B-DD996F9BF360}" dt="2025-06-06T04:45:26.077" v="388" actId="47"/>
        <pc:sldMkLst>
          <pc:docMk/>
          <pc:sldMk cId="1009747940" sldId="371"/>
        </pc:sldMkLst>
      </pc:sldChg>
      <pc:sldChg chg="addSp modSp add mod">
        <pc:chgData name="Chava Goldschmidt" userId="ab73b125-7c41-4bf1-a583-0253bddfd53b" providerId="ADAL" clId="{F5485087-1BF8-479C-853B-DD996F9BF360}" dt="2025-06-06T16:03:41.102" v="1897" actId="6549"/>
        <pc:sldMkLst>
          <pc:docMk/>
          <pc:sldMk cId="273739290" sldId="391"/>
        </pc:sldMkLst>
        <pc:spChg chg="add mod">
          <ac:chgData name="Chava Goldschmidt" userId="ab73b125-7c41-4bf1-a583-0253bddfd53b" providerId="ADAL" clId="{F5485087-1BF8-479C-853B-DD996F9BF360}" dt="2025-06-06T16:03:41.102" v="1897" actId="6549"/>
          <ac:spMkLst>
            <pc:docMk/>
            <pc:sldMk cId="273739290" sldId="391"/>
            <ac:spMk id="3" creationId="{C977F2D9-B92C-3AE0-2B50-5A5E9ACC4371}"/>
          </ac:spMkLst>
        </pc:spChg>
      </pc:sldChg>
      <pc:sldChg chg="addSp modSp add mod">
        <pc:chgData name="Chava Goldschmidt" userId="ab73b125-7c41-4bf1-a583-0253bddfd53b" providerId="ADAL" clId="{F5485087-1BF8-479C-853B-DD996F9BF360}" dt="2025-06-06T16:02:34.015" v="1854" actId="115"/>
        <pc:sldMkLst>
          <pc:docMk/>
          <pc:sldMk cId="3583111316" sldId="393"/>
        </pc:sldMkLst>
        <pc:spChg chg="add mod">
          <ac:chgData name="Chava Goldschmidt" userId="ab73b125-7c41-4bf1-a583-0253bddfd53b" providerId="ADAL" clId="{F5485087-1BF8-479C-853B-DD996F9BF360}" dt="2025-06-06T16:02:34.015" v="1854" actId="115"/>
          <ac:spMkLst>
            <pc:docMk/>
            <pc:sldMk cId="3583111316" sldId="393"/>
            <ac:spMk id="3" creationId="{4EB508B6-AB0C-BD6A-A03B-41BF81069983}"/>
          </ac:spMkLst>
        </pc:spChg>
      </pc:sldChg>
      <pc:sldChg chg="addSp modSp add mod">
        <pc:chgData name="Chava Goldschmidt" userId="ab73b125-7c41-4bf1-a583-0253bddfd53b" providerId="ADAL" clId="{F5485087-1BF8-479C-853B-DD996F9BF360}" dt="2025-06-06T16:06:26.506" v="2078" actId="20577"/>
        <pc:sldMkLst>
          <pc:docMk/>
          <pc:sldMk cId="2817099732" sldId="394"/>
        </pc:sldMkLst>
        <pc:spChg chg="add mod">
          <ac:chgData name="Chava Goldschmidt" userId="ab73b125-7c41-4bf1-a583-0253bddfd53b" providerId="ADAL" clId="{F5485087-1BF8-479C-853B-DD996F9BF360}" dt="2025-06-06T16:06:26.506" v="2078" actId="20577"/>
          <ac:spMkLst>
            <pc:docMk/>
            <pc:sldMk cId="2817099732" sldId="394"/>
            <ac:spMk id="3" creationId="{93C5F316-EB01-B59A-8810-E56D40D37542}"/>
          </ac:spMkLst>
        </pc:spChg>
      </pc:sldChg>
      <pc:sldChg chg="add">
        <pc:chgData name="Chava Goldschmidt" userId="ab73b125-7c41-4bf1-a583-0253bddfd53b" providerId="ADAL" clId="{F5485087-1BF8-479C-853B-DD996F9BF360}" dt="2025-06-06T04:35:19.661" v="0"/>
        <pc:sldMkLst>
          <pc:docMk/>
          <pc:sldMk cId="2258336590" sldId="402"/>
        </pc:sldMkLst>
      </pc:sldChg>
      <pc:sldChg chg="del">
        <pc:chgData name="Chava Goldschmidt" userId="ab73b125-7c41-4bf1-a583-0253bddfd53b" providerId="ADAL" clId="{F5485087-1BF8-479C-853B-DD996F9BF360}" dt="2025-06-06T04:50:18.711" v="469" actId="47"/>
        <pc:sldMkLst>
          <pc:docMk/>
          <pc:sldMk cId="4236267771" sldId="414"/>
        </pc:sldMkLst>
      </pc:sldChg>
      <pc:sldChg chg="addSp delSp modSp new mod ord">
        <pc:chgData name="Chava Goldschmidt" userId="ab73b125-7c41-4bf1-a583-0253bddfd53b" providerId="ADAL" clId="{F5485087-1BF8-479C-853B-DD996F9BF360}" dt="2025-06-06T04:49:54.895" v="467"/>
        <pc:sldMkLst>
          <pc:docMk/>
          <pc:sldMk cId="3376978933" sldId="417"/>
        </pc:sldMkLst>
        <pc:spChg chg="mod">
          <ac:chgData name="Chava Goldschmidt" userId="ab73b125-7c41-4bf1-a583-0253bddfd53b" providerId="ADAL" clId="{F5485087-1BF8-479C-853B-DD996F9BF360}" dt="2025-06-06T04:48:18.067" v="450" actId="1076"/>
          <ac:spMkLst>
            <pc:docMk/>
            <pc:sldMk cId="3376978933" sldId="417"/>
            <ac:spMk id="2" creationId="{07046AC3-D050-3C75-11A4-0857CFFB9787}"/>
          </ac:spMkLst>
        </pc:spChg>
        <pc:spChg chg="del">
          <ac:chgData name="Chava Goldschmidt" userId="ab73b125-7c41-4bf1-a583-0253bddfd53b" providerId="ADAL" clId="{F5485087-1BF8-479C-853B-DD996F9BF360}" dt="2025-06-06T04:48:33.986" v="451"/>
          <ac:spMkLst>
            <pc:docMk/>
            <pc:sldMk cId="3376978933" sldId="417"/>
            <ac:spMk id="3" creationId="{75159EE7-2C2C-6A2B-8B86-61B8A982EE93}"/>
          </ac:spMkLst>
        </pc:spChg>
        <pc:spChg chg="add mod">
          <ac:chgData name="Chava Goldschmidt" userId="ab73b125-7c41-4bf1-a583-0253bddfd53b" providerId="ADAL" clId="{F5485087-1BF8-479C-853B-DD996F9BF360}" dt="2025-06-06T04:49:31.650" v="465" actId="20577"/>
          <ac:spMkLst>
            <pc:docMk/>
            <pc:sldMk cId="3376978933" sldId="417"/>
            <ac:spMk id="4" creationId="{73BF9160-39B9-B16E-4E72-F3CA3E8B7863}"/>
          </ac:spMkLst>
        </pc:spChg>
      </pc:sldChg>
      <pc:sldChg chg="modSp add mod">
        <pc:chgData name="Chava Goldschmidt" userId="ab73b125-7c41-4bf1-a583-0253bddfd53b" providerId="ADAL" clId="{F5485087-1BF8-479C-853B-DD996F9BF360}" dt="2025-06-06T15:57:26.634" v="1710" actId="1076"/>
        <pc:sldMkLst>
          <pc:docMk/>
          <pc:sldMk cId="3174971572" sldId="418"/>
        </pc:sldMkLst>
        <pc:spChg chg="mod">
          <ac:chgData name="Chava Goldschmidt" userId="ab73b125-7c41-4bf1-a583-0253bddfd53b" providerId="ADAL" clId="{F5485087-1BF8-479C-853B-DD996F9BF360}" dt="2025-06-06T15:57:26.634" v="1710" actId="1076"/>
          <ac:spMkLst>
            <pc:docMk/>
            <pc:sldMk cId="3174971572" sldId="418"/>
            <ac:spMk id="3" creationId="{10FC9BB2-7214-8DA2-57D4-D1783ED57F44}"/>
          </ac:spMkLst>
        </pc:spChg>
      </pc:sldChg>
      <pc:sldMasterChg chg="delSldLayout">
        <pc:chgData name="Chava Goldschmidt" userId="ab73b125-7c41-4bf1-a583-0253bddfd53b" providerId="ADAL" clId="{F5485087-1BF8-479C-853B-DD996F9BF360}" dt="2025-06-06T16:06:52.734" v="2079" actId="47"/>
        <pc:sldMasterMkLst>
          <pc:docMk/>
          <pc:sldMasterMk cId="0" sldId="2147484118"/>
        </pc:sldMasterMkLst>
        <pc:sldLayoutChg chg="del">
          <pc:chgData name="Chava Goldschmidt" userId="ab73b125-7c41-4bf1-a583-0253bddfd53b" providerId="ADAL" clId="{F5485087-1BF8-479C-853B-DD996F9BF360}" dt="2025-06-06T16:06:52.734" v="2079" actId="47"/>
          <pc:sldLayoutMkLst>
            <pc:docMk/>
            <pc:sldMasterMk cId="0" sldId="2147484118"/>
            <pc:sldLayoutMk cId="3060040216" sldId="2147484131"/>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allairehc-my.sharepoint.com/personal/cgoldschmidt_allairehs_com/Documents/Chava's%20Dropbox/Data%20Tracking/2025%20KPIs/KPI%20Tracker%202024.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30-day</a:t>
            </a:r>
            <a:r>
              <a:rPr lang="en-US" baseline="0"/>
              <a:t> Rehospitalization Rate 2024</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1-B4E6-4FC3-8743-38C9340C14FC}"/>
              </c:ext>
            </c:extLst>
          </c:dPt>
          <c:dPt>
            <c:idx val="1"/>
            <c:invertIfNegative val="0"/>
            <c:bubble3D val="0"/>
            <c:spPr>
              <a:solidFill>
                <a:schemeClr val="accent5">
                  <a:lumMod val="40000"/>
                  <a:lumOff val="60000"/>
                </a:schemeClr>
              </a:solidFill>
              <a:ln>
                <a:noFill/>
              </a:ln>
              <a:effectLst/>
            </c:spPr>
            <c:extLst>
              <c:ext xmlns:c16="http://schemas.microsoft.com/office/drawing/2014/chart" uri="{C3380CC4-5D6E-409C-BE32-E72D297353CC}">
                <c16:uniqueId val="{00000002-B4E6-4FC3-8743-38C9340C14FC}"/>
              </c:ext>
            </c:extLst>
          </c:dPt>
          <c:dPt>
            <c:idx val="2"/>
            <c:invertIfNegative val="0"/>
            <c:bubble3D val="0"/>
            <c:spPr>
              <a:solidFill>
                <a:srgbClr val="00B050"/>
              </a:solidFill>
              <a:ln>
                <a:noFill/>
              </a:ln>
              <a:effectLst/>
            </c:spPr>
            <c:extLst>
              <c:ext xmlns:c16="http://schemas.microsoft.com/office/drawing/2014/chart" uri="{C3380CC4-5D6E-409C-BE32-E72D297353CC}">
                <c16:uniqueId val="{00000003-B4E6-4FC3-8743-38C9340C14FC}"/>
              </c:ext>
            </c:extLst>
          </c:dPt>
          <c:dPt>
            <c:idx val="3"/>
            <c:invertIfNegative val="0"/>
            <c:bubble3D val="0"/>
            <c:spPr>
              <a:solidFill>
                <a:srgbClr val="00B050"/>
              </a:solidFill>
              <a:ln>
                <a:noFill/>
              </a:ln>
              <a:effectLst/>
            </c:spPr>
            <c:extLst>
              <c:ext xmlns:c16="http://schemas.microsoft.com/office/drawing/2014/chart" uri="{C3380CC4-5D6E-409C-BE32-E72D297353CC}">
                <c16:uniqueId val="{00000004-B4E6-4FC3-8743-38C9340C14FC}"/>
              </c:ext>
            </c:extLst>
          </c:dPt>
          <c:dPt>
            <c:idx val="4"/>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5-B4E6-4FC3-8743-38C9340C14FC}"/>
              </c:ext>
            </c:extLst>
          </c:dPt>
          <c:dPt>
            <c:idx val="5"/>
            <c:invertIfNegative val="0"/>
            <c:bubble3D val="0"/>
            <c:spPr>
              <a:solidFill>
                <a:srgbClr val="FF0000"/>
              </a:solidFill>
              <a:ln>
                <a:noFill/>
              </a:ln>
              <a:effectLst/>
            </c:spPr>
            <c:extLst>
              <c:ext xmlns:c16="http://schemas.microsoft.com/office/drawing/2014/chart" uri="{C3380CC4-5D6E-409C-BE32-E72D297353CC}">
                <c16:uniqueId val="{00000006-B4E6-4FC3-8743-38C9340C14FC}"/>
              </c:ext>
            </c:extLst>
          </c:dPt>
          <c:dPt>
            <c:idx val="6"/>
            <c:invertIfNegative val="0"/>
            <c:bubble3D val="0"/>
            <c:spPr>
              <a:solidFill>
                <a:srgbClr val="FF0000"/>
              </a:solidFill>
              <a:ln>
                <a:noFill/>
              </a:ln>
              <a:effectLst/>
            </c:spPr>
            <c:extLst>
              <c:ext xmlns:c16="http://schemas.microsoft.com/office/drawing/2014/chart" uri="{C3380CC4-5D6E-409C-BE32-E72D297353CC}">
                <c16:uniqueId val="{00000007-B4E6-4FC3-8743-38C9340C14FC}"/>
              </c:ext>
            </c:extLst>
          </c:dPt>
          <c:dPt>
            <c:idx val="7"/>
            <c:invertIfNegative val="0"/>
            <c:bubble3D val="0"/>
            <c:spPr>
              <a:solidFill>
                <a:schemeClr val="accent5">
                  <a:lumMod val="40000"/>
                  <a:lumOff val="60000"/>
                </a:schemeClr>
              </a:solidFill>
              <a:ln>
                <a:noFill/>
              </a:ln>
              <a:effectLst/>
            </c:spPr>
            <c:extLst>
              <c:ext xmlns:c16="http://schemas.microsoft.com/office/drawing/2014/chart" uri="{C3380CC4-5D6E-409C-BE32-E72D297353CC}">
                <c16:uniqueId val="{00000008-B4E6-4FC3-8743-38C9340C14FC}"/>
              </c:ext>
            </c:extLst>
          </c:dPt>
          <c:dPt>
            <c:idx val="8"/>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9-B4E6-4FC3-8743-38C9340C14FC}"/>
              </c:ext>
            </c:extLst>
          </c:dPt>
          <c:dPt>
            <c:idx val="9"/>
            <c:invertIfNegative val="0"/>
            <c:bubble3D val="0"/>
            <c:spPr>
              <a:solidFill>
                <a:srgbClr val="FF0000"/>
              </a:solidFill>
              <a:ln>
                <a:noFill/>
              </a:ln>
              <a:effectLst/>
            </c:spPr>
            <c:extLst>
              <c:ext xmlns:c16="http://schemas.microsoft.com/office/drawing/2014/chart" uri="{C3380CC4-5D6E-409C-BE32-E72D297353CC}">
                <c16:uniqueId val="{0000000A-B4E6-4FC3-8743-38C9340C14FC}"/>
              </c:ext>
            </c:extLst>
          </c:dPt>
          <c:dPt>
            <c:idx val="10"/>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B-B4E6-4FC3-8743-38C9340C14FC}"/>
              </c:ext>
            </c:extLst>
          </c:dPt>
          <c:dPt>
            <c:idx val="11"/>
            <c:invertIfNegative val="0"/>
            <c:bubble3D val="0"/>
            <c:spPr>
              <a:solidFill>
                <a:srgbClr val="FF0000"/>
              </a:solidFill>
              <a:ln>
                <a:noFill/>
              </a:ln>
              <a:effectLst/>
            </c:spPr>
            <c:extLst>
              <c:ext xmlns:c16="http://schemas.microsoft.com/office/drawing/2014/chart" uri="{C3380CC4-5D6E-409C-BE32-E72D297353CC}">
                <c16:uniqueId val="{0000000C-B4E6-4FC3-8743-38C9340C14FC}"/>
              </c:ext>
            </c:extLst>
          </c:dPt>
          <c:dPt>
            <c:idx val="12"/>
            <c:invertIfNegative val="0"/>
            <c:bubble3D val="0"/>
            <c:spPr>
              <a:solidFill>
                <a:schemeClr val="accent5">
                  <a:lumMod val="40000"/>
                  <a:lumOff val="60000"/>
                </a:schemeClr>
              </a:solidFill>
              <a:ln>
                <a:noFill/>
              </a:ln>
              <a:effectLst/>
            </c:spPr>
            <c:extLst>
              <c:ext xmlns:c16="http://schemas.microsoft.com/office/drawing/2014/chart" uri="{C3380CC4-5D6E-409C-BE32-E72D297353CC}">
                <c16:uniqueId val="{0000000D-B4E6-4FC3-8743-38C9340C14FC}"/>
              </c:ext>
            </c:extLst>
          </c:dPt>
          <c:dPt>
            <c:idx val="13"/>
            <c:invertIfNegative val="0"/>
            <c:bubble3D val="0"/>
            <c:spPr>
              <a:solidFill>
                <a:srgbClr val="00B050"/>
              </a:solidFill>
              <a:ln>
                <a:noFill/>
              </a:ln>
              <a:effectLst/>
            </c:spPr>
            <c:extLst>
              <c:ext xmlns:c16="http://schemas.microsoft.com/office/drawing/2014/chart" uri="{C3380CC4-5D6E-409C-BE32-E72D297353CC}">
                <c16:uniqueId val="{0000000E-B4E6-4FC3-8743-38C9340C14FC}"/>
              </c:ext>
            </c:extLst>
          </c:dPt>
          <c:dPt>
            <c:idx val="14"/>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F-B4E6-4FC3-8743-38C9340C14F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'Rehospitalization''24'!$S$4:$S$18</c:f>
              <c:strCache>
                <c:ptCount val="15"/>
                <c:pt idx="0">
                  <c:v>ARN</c:v>
                </c:pt>
                <c:pt idx="1">
                  <c:v>MV</c:v>
                </c:pt>
                <c:pt idx="2">
                  <c:v>GV</c:v>
                </c:pt>
                <c:pt idx="3">
                  <c:v>GP</c:v>
                </c:pt>
                <c:pt idx="4">
                  <c:v>MPA</c:v>
                </c:pt>
                <c:pt idx="5">
                  <c:v>CLR</c:v>
                </c:pt>
                <c:pt idx="6">
                  <c:v>SCC</c:v>
                </c:pt>
                <c:pt idx="7">
                  <c:v>FV</c:v>
                </c:pt>
                <c:pt idx="8">
                  <c:v>CM</c:v>
                </c:pt>
                <c:pt idx="9">
                  <c:v>RV</c:v>
                </c:pt>
                <c:pt idx="10">
                  <c:v>LH</c:v>
                </c:pt>
                <c:pt idx="11">
                  <c:v>BH</c:v>
                </c:pt>
                <c:pt idx="12">
                  <c:v>CRN</c:v>
                </c:pt>
                <c:pt idx="13">
                  <c:v>CH</c:v>
                </c:pt>
                <c:pt idx="14">
                  <c:v>SR</c:v>
                </c:pt>
              </c:strCache>
            </c:strRef>
          </c:cat>
          <c:val>
            <c:numRef>
              <c:f>'Rehospitalization''24'!$T$4:$T$18</c:f>
              <c:numCache>
                <c:formatCode>0.00%</c:formatCode>
                <c:ptCount val="15"/>
                <c:pt idx="0">
                  <c:v>0.193</c:v>
                </c:pt>
                <c:pt idx="1">
                  <c:v>0.20599999999999999</c:v>
                </c:pt>
                <c:pt idx="2">
                  <c:v>0.15</c:v>
                </c:pt>
                <c:pt idx="3">
                  <c:v>0.17</c:v>
                </c:pt>
                <c:pt idx="4">
                  <c:v>0.18</c:v>
                </c:pt>
                <c:pt idx="5">
                  <c:v>0.192</c:v>
                </c:pt>
                <c:pt idx="6">
                  <c:v>0.27400000000000002</c:v>
                </c:pt>
                <c:pt idx="7">
                  <c:v>0.23899999999999999</c:v>
                </c:pt>
                <c:pt idx="8">
                  <c:v>0.17799999999999999</c:v>
                </c:pt>
                <c:pt idx="9">
                  <c:v>0.28399999999999997</c:v>
                </c:pt>
                <c:pt idx="10">
                  <c:v>0.192</c:v>
                </c:pt>
                <c:pt idx="11">
                  <c:v>0.26300000000000001</c:v>
                </c:pt>
                <c:pt idx="12">
                  <c:v>0.23200000000000001</c:v>
                </c:pt>
                <c:pt idx="13">
                  <c:v>0.161</c:v>
                </c:pt>
                <c:pt idx="14">
                  <c:v>0.19700000000000001</c:v>
                </c:pt>
              </c:numCache>
            </c:numRef>
          </c:val>
          <c:extLst>
            <c:ext xmlns:c16="http://schemas.microsoft.com/office/drawing/2014/chart" uri="{C3380CC4-5D6E-409C-BE32-E72D297353CC}">
              <c16:uniqueId val="{00000000-B4E6-4FC3-8743-38C9340C14FC}"/>
            </c:ext>
          </c:extLst>
        </c:ser>
        <c:dLbls>
          <c:dLblPos val="outEnd"/>
          <c:showLegendKey val="0"/>
          <c:showVal val="1"/>
          <c:showCatName val="0"/>
          <c:showSerName val="0"/>
          <c:showPercent val="0"/>
          <c:showBubbleSize val="0"/>
        </c:dLbls>
        <c:gapWidth val="219"/>
        <c:overlap val="-27"/>
        <c:axId val="871045472"/>
        <c:axId val="871046912"/>
      </c:barChart>
      <c:catAx>
        <c:axId val="87104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1046912"/>
        <c:crosses val="autoZero"/>
        <c:auto val="1"/>
        <c:lblAlgn val="ctr"/>
        <c:lblOffset val="100"/>
        <c:noMultiLvlLbl val="0"/>
      </c:catAx>
      <c:valAx>
        <c:axId val="87104691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10454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A2D2D-BDD4-974B-B00C-3FCF4A7EAF2B}" type="datetimeFigureOut">
              <a:rPr lang="en-US" smtClean="0"/>
              <a:t>6/10/25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A97B3A-5526-4441-A11A-1DBA64101D51}" type="slidenum">
              <a:rPr lang="en-US" smtClean="0"/>
              <a:t>‹#›</a:t>
            </a:fld>
            <a:endParaRPr lang="en-US"/>
          </a:p>
        </p:txBody>
      </p:sp>
    </p:spTree>
    <p:extLst>
      <p:ext uri="{BB962C8B-B14F-4D97-AF65-F5344CB8AC3E}">
        <p14:creationId xmlns:p14="http://schemas.microsoft.com/office/powerpoint/2010/main" val="45931457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2</a:t>
            </a:fld>
            <a:endParaRPr lang="en-US" dirty="0"/>
          </a:p>
        </p:txBody>
      </p:sp>
    </p:spTree>
    <p:extLst>
      <p:ext uri="{BB962C8B-B14F-4D97-AF65-F5344CB8AC3E}">
        <p14:creationId xmlns:p14="http://schemas.microsoft.com/office/powerpoint/2010/main" val="972850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A97B3A-5526-4441-A11A-1DBA64101D51}" type="slidenum">
              <a:rPr lang="en-US" smtClean="0"/>
              <a:t>3</a:t>
            </a:fld>
            <a:endParaRPr lang="en-US"/>
          </a:p>
        </p:txBody>
      </p:sp>
    </p:spTree>
    <p:extLst>
      <p:ext uri="{BB962C8B-B14F-4D97-AF65-F5344CB8AC3E}">
        <p14:creationId xmlns:p14="http://schemas.microsoft.com/office/powerpoint/2010/main" val="533072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A97B3A-5526-4441-A11A-1DBA64101D51}" type="slidenum">
              <a:rPr lang="en-US" smtClean="0"/>
              <a:t>7</a:t>
            </a:fld>
            <a:endParaRPr lang="en-US"/>
          </a:p>
        </p:txBody>
      </p:sp>
    </p:spTree>
    <p:extLst>
      <p:ext uri="{BB962C8B-B14F-4D97-AF65-F5344CB8AC3E}">
        <p14:creationId xmlns:p14="http://schemas.microsoft.com/office/powerpoint/2010/main" val="4235169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95CA8E-58DF-402E-8E19-AFA7944BB700}" type="slidenum">
              <a:rPr lang="en-US" smtClean="0"/>
              <a:t>11</a:t>
            </a:fld>
            <a:endParaRPr lang="en-US"/>
          </a:p>
        </p:txBody>
      </p:sp>
    </p:spTree>
    <p:extLst>
      <p:ext uri="{BB962C8B-B14F-4D97-AF65-F5344CB8AC3E}">
        <p14:creationId xmlns:p14="http://schemas.microsoft.com/office/powerpoint/2010/main" val="3612994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95CA8E-58DF-402E-8E19-AFA7944BB700}" type="slidenum">
              <a:rPr lang="en-US" smtClean="0"/>
              <a:t>12</a:t>
            </a:fld>
            <a:endParaRPr lang="en-US"/>
          </a:p>
        </p:txBody>
      </p:sp>
    </p:spTree>
    <p:extLst>
      <p:ext uri="{BB962C8B-B14F-4D97-AF65-F5344CB8AC3E}">
        <p14:creationId xmlns:p14="http://schemas.microsoft.com/office/powerpoint/2010/main" val="528483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D9CD2-96A6-AA4D-BC4A-9724DB0EB7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6C1F1D-B299-3646-C401-56BCEDC5F1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BE3F53-5132-CAFE-422E-318977166292}"/>
              </a:ext>
            </a:extLst>
          </p:cNvPr>
          <p:cNvSpPr>
            <a:spLocks noGrp="1"/>
          </p:cNvSpPr>
          <p:nvPr>
            <p:ph type="body" idx="1"/>
          </p:nvPr>
        </p:nvSpPr>
        <p:spPr/>
        <p:txBody>
          <a:bodyPr/>
          <a:lstStyle/>
          <a:p>
            <a:r>
              <a:rPr lang="en-US" dirty="0"/>
              <a:t>Phase I focused heavily on Resident Rights and updating the regs to reflect the Resident’s position at the center of his/her care. Regulatory updates included changes to the care plan process to make it more person-centered, requirements re. notification of families in the event of facility-initiated discharges, requirement for facilities to accept a resident back to a facility after an emergency transfer, equal access to care, restraint reduction, grievance process , etc.</a:t>
            </a:r>
          </a:p>
          <a:p>
            <a:r>
              <a:rPr lang="en-US" dirty="0"/>
              <a:t>Phase 2 focused on behavioral health – training staff in non-pharmacologic behavioral health strategies, regulating the use of PRN psychotropic meds (14-day duration, etc.) – as well as QAPI, infection control program and ABT stewardship requirement, baseline care plans, and facility assessment.</a:t>
            </a:r>
          </a:p>
          <a:p>
            <a:r>
              <a:rPr lang="en-US" dirty="0"/>
              <a:t>Phase 3 introduced concepts of cultural competence, trauma-informed care, identifying and acting upon changes in condition, infection preventionist requirement. Mandatory education for staff and vendors to include abuse/neglect, QAPI, IC, compliance and ethics, behavioral health, communication, resident rights.</a:t>
            </a:r>
          </a:p>
        </p:txBody>
      </p:sp>
      <p:sp>
        <p:nvSpPr>
          <p:cNvPr id="4" name="Slide Number Placeholder 3">
            <a:extLst>
              <a:ext uri="{FF2B5EF4-FFF2-40B4-BE49-F238E27FC236}">
                <a16:creationId xmlns:a16="http://schemas.microsoft.com/office/drawing/2014/main" id="{11DA40DC-C498-E24D-61A6-3CB565B51965}"/>
              </a:ext>
            </a:extLst>
          </p:cNvPr>
          <p:cNvSpPr>
            <a:spLocks noGrp="1"/>
          </p:cNvSpPr>
          <p:nvPr>
            <p:ph type="sldNum" sz="quarter" idx="5"/>
          </p:nvPr>
        </p:nvSpPr>
        <p:spPr/>
        <p:txBody>
          <a:bodyPr/>
          <a:lstStyle/>
          <a:p>
            <a:fld id="{0C95CA8E-58DF-402E-8E19-AFA7944BB700}" type="slidenum">
              <a:rPr lang="en-US" smtClean="0"/>
              <a:t>13</a:t>
            </a:fld>
            <a:endParaRPr lang="en-US"/>
          </a:p>
        </p:txBody>
      </p:sp>
    </p:spTree>
    <p:extLst>
      <p:ext uri="{BB962C8B-B14F-4D97-AF65-F5344CB8AC3E}">
        <p14:creationId xmlns:p14="http://schemas.microsoft.com/office/powerpoint/2010/main" val="1671921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Review of PBJ data is part of offsite preparation for annual survey. Look to PBJ data to determine whether facility:</a:t>
            </a:r>
          </a:p>
          <a:p>
            <a:pPr marL="640594" lvl="1" indent="-174708">
              <a:buFontTx/>
              <a:buChar char="-"/>
            </a:pPr>
            <a:r>
              <a:rPr lang="en-US" dirty="0"/>
              <a:t>Reported no RN hours (F727)</a:t>
            </a:r>
          </a:p>
          <a:p>
            <a:pPr marL="640594" lvl="1" indent="-174708">
              <a:buFontTx/>
              <a:buChar char="-"/>
            </a:pPr>
            <a:r>
              <a:rPr lang="en-US" dirty="0"/>
              <a:t>Failed to have nurse coverage 24 h/d (F725)</a:t>
            </a:r>
          </a:p>
          <a:p>
            <a:pPr marL="640594" lvl="1" indent="-174708">
              <a:buFontTx/>
              <a:buChar char="-"/>
            </a:pPr>
            <a:r>
              <a:rPr lang="en-US" dirty="0"/>
              <a:t>Reported excessively low weekend staffing (F725)</a:t>
            </a:r>
          </a:p>
          <a:p>
            <a:pPr marL="640594" lvl="1" indent="-174708">
              <a:buFontTx/>
              <a:buChar char="-"/>
            </a:pPr>
            <a:r>
              <a:rPr lang="en-US" dirty="0"/>
              <a:t>Has one star in staffing (F725)</a:t>
            </a:r>
          </a:p>
          <a:p>
            <a:pPr marL="640594" lvl="1" indent="-174708">
              <a:buFontTx/>
              <a:buChar char="-"/>
            </a:pPr>
            <a:r>
              <a:rPr lang="en-US" dirty="0"/>
              <a:t>Failed to submit PBJ data (F851)</a:t>
            </a:r>
          </a:p>
          <a:p>
            <a:pPr marL="465887" lvl="1"/>
            <a:endParaRPr lang="en-US" dirty="0"/>
          </a:p>
        </p:txBody>
      </p:sp>
      <p:sp>
        <p:nvSpPr>
          <p:cNvPr id="4" name="Slide Number Placeholder 3"/>
          <p:cNvSpPr>
            <a:spLocks noGrp="1"/>
          </p:cNvSpPr>
          <p:nvPr>
            <p:ph type="sldNum" sz="quarter" idx="5"/>
          </p:nvPr>
        </p:nvSpPr>
        <p:spPr/>
        <p:txBody>
          <a:bodyPr/>
          <a:lstStyle/>
          <a:p>
            <a:fld id="{0C95CA8E-58DF-402E-8E19-AFA7944BB700}" type="slidenum">
              <a:rPr lang="en-US" smtClean="0"/>
              <a:t>14</a:t>
            </a:fld>
            <a:endParaRPr lang="en-US"/>
          </a:p>
        </p:txBody>
      </p:sp>
    </p:spTree>
    <p:extLst>
      <p:ext uri="{BB962C8B-B14F-4D97-AF65-F5344CB8AC3E}">
        <p14:creationId xmlns:p14="http://schemas.microsoft.com/office/powerpoint/2010/main" val="4078584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40A43-C61D-F650-3108-14B110D722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1596A2-78B8-3669-8E70-E8DC6802D1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4C853D-C76B-9C06-0DB6-3B627971C0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E0BB04-A43D-D279-A15C-948DEA488CE1}"/>
              </a:ext>
            </a:extLst>
          </p:cNvPr>
          <p:cNvSpPr>
            <a:spLocks noGrp="1"/>
          </p:cNvSpPr>
          <p:nvPr>
            <p:ph type="sldNum" sz="quarter" idx="5"/>
          </p:nvPr>
        </p:nvSpPr>
        <p:spPr/>
        <p:txBody>
          <a:bodyPr/>
          <a:lstStyle/>
          <a:p>
            <a:fld id="{0C95CA8E-58DF-402E-8E19-AFA7944BB700}" type="slidenum">
              <a:rPr lang="en-US" smtClean="0"/>
              <a:t>15</a:t>
            </a:fld>
            <a:endParaRPr lang="en-US"/>
          </a:p>
        </p:txBody>
      </p:sp>
    </p:spTree>
    <p:extLst>
      <p:ext uri="{BB962C8B-B14F-4D97-AF65-F5344CB8AC3E}">
        <p14:creationId xmlns:p14="http://schemas.microsoft.com/office/powerpoint/2010/main" val="3998612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21</a:t>
            </a:fld>
            <a:endParaRPr lang="en-US" dirty="0"/>
          </a:p>
        </p:txBody>
      </p:sp>
    </p:spTree>
    <p:extLst>
      <p:ext uri="{BB962C8B-B14F-4D97-AF65-F5344CB8AC3E}">
        <p14:creationId xmlns:p14="http://schemas.microsoft.com/office/powerpoint/2010/main" val="1193464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89F4324-94A2-3B4D-8322-94C4C617296D}" type="datetime1">
              <a:rPr lang="en-US" smtClean="0"/>
              <a:t>6/10/25</a:t>
            </a:fld>
            <a:endParaRPr lang="en-US" dirty="0"/>
          </a:p>
        </p:txBody>
      </p:sp>
      <p:sp>
        <p:nvSpPr>
          <p:cNvPr id="8" name="Slide Number Placeholder 7"/>
          <p:cNvSpPr>
            <a:spLocks noGrp="1"/>
          </p:cNvSpPr>
          <p:nvPr>
            <p:ph type="sldNum" sz="quarter" idx="11"/>
          </p:nvPr>
        </p:nvSpPr>
        <p:spPr/>
        <p:txBody>
          <a:bodyPr/>
          <a:lstStyle/>
          <a:p>
            <a:fld id="{8B37D5FE-740C-46F5-801A-FA5477D9711F}"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628548-2217-2C46-AA6B-BD049B9B6735}" type="datetime1">
              <a:rPr lang="en-US" smtClean="0"/>
              <a:t>6/10/25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F4C540-FE1B-3647-914A-DF266D197C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D92B63-EE45-5044-9D69-95CBC85D155F}" type="datetime1">
              <a:rPr lang="en-US" smtClean="0"/>
              <a:t>6/10/25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solidFill>
                  <a:srgbClr val="FFFFFF"/>
                </a:solidFill>
              </a:defRPr>
            </a:lvl1pPr>
          </a:lstStyle>
          <a:p>
            <a:fld id="{388D0F6D-3652-634B-A7FE-1B027B09FDB8}" type="datetime1">
              <a:rPr lang="en-US" smtClean="0"/>
              <a:t>6/10/25</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5BF4C540-FE1B-3647-914A-DF266D197CB2}" type="slidenum">
              <a:rPr lang="en-US" smtClean="0"/>
              <a:pPr/>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08192C7E-99FE-A94A-A687-912AD48C834D}" type="datetime1">
              <a:rPr lang="en-US" smtClean="0"/>
              <a:t>6/10/25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F4C540-FE1B-3647-914A-DF266D197CB2}"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D0DB1D-3229-9141-8BCA-E9EBA7CD9FDC}" type="datetime1">
              <a:rPr lang="en-US" smtClean="0"/>
              <a:t>6/10/25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F4C540-FE1B-3647-914A-DF266D197C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03157-707F-3D4C-B38B-9D5EEA5AC557}" type="datetime1">
              <a:rPr lang="en-US" smtClean="0"/>
              <a:t>6/10/25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F4C540-FE1B-3647-914A-DF266D197C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C8432D-464F-0A45-800F-EBD71D905864}" type="datetime1">
              <a:rPr lang="en-US" smtClean="0"/>
              <a:t>6/10/25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F1C999-EBCE-7A47-AE5E-CC356BCB7162}" type="datetime1">
              <a:rPr lang="en-US" smtClean="0"/>
              <a:t>6/10/25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F4C540-FE1B-3647-914A-DF266D197C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B2305B-FC86-B14A-B672-5F01F0F0E22A}" type="datetime1">
              <a:rPr lang="en-US" smtClean="0"/>
              <a:t>6/10/25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F4C540-FE1B-3647-914A-DF266D197CB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EB6DCF-5ACF-8E46-8D89-8AB11C37AB21}" type="datetime1">
              <a:rPr lang="en-US" smtClean="0"/>
              <a:t>6/10/25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F4C540-FE1B-3647-914A-DF266D197C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26BD44-2224-46FF-A4E7-9C9FFE19726B}"/>
              </a:ext>
            </a:extLst>
          </p:cNvPr>
          <p:cNvSpPr>
            <a:spLocks noGrp="1"/>
          </p:cNvSpPr>
          <p:nvPr>
            <p:ph type="title"/>
          </p:nvPr>
        </p:nvSpPr>
        <p:spPr>
          <a:xfrm>
            <a:off x="342900" y="640080"/>
            <a:ext cx="2743200" cy="2100851"/>
          </a:xfrm>
        </p:spPr>
        <p:txBody>
          <a:bodyPr>
            <a:noAutofit/>
          </a:bodyPr>
          <a:lstStyle>
            <a:lvl1pPr>
              <a:defRPr/>
            </a:lvl1pPr>
          </a:lstStyle>
          <a:p>
            <a:r>
              <a:rPr lang="en-US"/>
              <a:t>Click to edit Master title style</a:t>
            </a:r>
            <a:endParaRPr lang="en-US" dirty="0"/>
          </a:p>
        </p:txBody>
      </p:sp>
      <p:sp>
        <p:nvSpPr>
          <p:cNvPr id="2" name="Content Placeholder 5">
            <a:extLst>
              <a:ext uri="{FF2B5EF4-FFF2-40B4-BE49-F238E27FC236}">
                <a16:creationId xmlns:a16="http://schemas.microsoft.com/office/drawing/2014/main" id="{FC87D77D-2EA4-028B-1ACF-E1120CE8F0E0}"/>
              </a:ext>
            </a:extLst>
          </p:cNvPr>
          <p:cNvSpPr>
            <a:spLocks noGrp="1"/>
          </p:cNvSpPr>
          <p:nvPr>
            <p:ph sz="quarter" idx="4" hasCustomPrompt="1"/>
          </p:nvPr>
        </p:nvSpPr>
        <p:spPr>
          <a:xfrm>
            <a:off x="342901" y="2862470"/>
            <a:ext cx="2743200" cy="3510898"/>
          </a:xfrm>
        </p:spPr>
        <p:txBody>
          <a:bodyPr anchor="t" anchorCtr="0">
            <a:normAutofit/>
          </a:bodyPr>
          <a:lstStyle>
            <a:lvl1pPr marL="0" indent="0">
              <a:buNone/>
              <a:defRPr/>
            </a:lvl1pPr>
          </a:lstStyle>
          <a:p>
            <a:pPr lvl="0"/>
            <a:r>
              <a:rPr lang="en-US" dirty="0"/>
              <a:t>Click to add text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CCFA45C0-9EBE-13AF-9B5D-9D5F4BF223E0}"/>
              </a:ext>
            </a:extLst>
          </p:cNvPr>
          <p:cNvSpPr>
            <a:spLocks noGrp="1"/>
          </p:cNvSpPr>
          <p:nvPr>
            <p:ph type="pic" sz="quarter" idx="13" hasCustomPrompt="1"/>
          </p:nvPr>
        </p:nvSpPr>
        <p:spPr>
          <a:xfrm>
            <a:off x="3182111" y="640080"/>
            <a:ext cx="5618988" cy="5751576"/>
          </a:xfrm>
          <a:custGeom>
            <a:avLst/>
            <a:gdLst>
              <a:gd name="connsiteX0" fmla="*/ 3800341 w 7491984"/>
              <a:gd name="connsiteY0" fmla="*/ 0 h 5751576"/>
              <a:gd name="connsiteX1" fmla="*/ 7491984 w 7491984"/>
              <a:gd name="connsiteY1" fmla="*/ 0 h 5751576"/>
              <a:gd name="connsiteX2" fmla="*/ 7491984 w 7491984"/>
              <a:gd name="connsiteY2" fmla="*/ 5751576 h 5751576"/>
              <a:gd name="connsiteX3" fmla="*/ 3800341 w 7491984"/>
              <a:gd name="connsiteY3" fmla="*/ 5751576 h 5751576"/>
              <a:gd name="connsiteX4" fmla="*/ 0 w 7491984"/>
              <a:gd name="connsiteY4" fmla="*/ 0 h 5751576"/>
              <a:gd name="connsiteX5" fmla="*/ 3696432 w 7491984"/>
              <a:gd name="connsiteY5" fmla="*/ 0 h 5751576"/>
              <a:gd name="connsiteX6" fmla="*/ 3696432 w 7491984"/>
              <a:gd name="connsiteY6" fmla="*/ 5751576 h 5751576"/>
              <a:gd name="connsiteX7" fmla="*/ 0 w 7491984"/>
              <a:gd name="connsiteY7" fmla="*/ 5751576 h 575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91984" h="5751576">
                <a:moveTo>
                  <a:pt x="3800341" y="0"/>
                </a:moveTo>
                <a:lnTo>
                  <a:pt x="7491984" y="0"/>
                </a:lnTo>
                <a:lnTo>
                  <a:pt x="7491984" y="5751576"/>
                </a:lnTo>
                <a:lnTo>
                  <a:pt x="3800341" y="5751576"/>
                </a:lnTo>
                <a:close/>
                <a:moveTo>
                  <a:pt x="0" y="0"/>
                </a:moveTo>
                <a:lnTo>
                  <a:pt x="3696432" y="0"/>
                </a:lnTo>
                <a:lnTo>
                  <a:pt x="3696432" y="5751576"/>
                </a:lnTo>
                <a:lnTo>
                  <a:pt x="0" y="5751576"/>
                </a:lnTo>
                <a:close/>
              </a:path>
            </a:pathLst>
          </a:custGeom>
          <a:solidFill>
            <a:schemeClr val="accent2"/>
          </a:solidFill>
        </p:spPr>
        <p:txBody>
          <a:bodyPr wrap="square" anchor="t" anchorCtr="0">
            <a:noAutofit/>
          </a:bodyPr>
          <a:lstStyle>
            <a:lvl1pPr marL="0" indent="0" algn="ctr">
              <a:buNone/>
              <a:defRPr/>
            </a:lvl1pPr>
          </a:lstStyle>
          <a:p>
            <a:r>
              <a:rPr lang="en-US" dirty="0"/>
              <a:t>Click to add picture</a:t>
            </a:r>
          </a:p>
        </p:txBody>
      </p:sp>
      <p:sp>
        <p:nvSpPr>
          <p:cNvPr id="9" name="Date Placeholder 8">
            <a:extLst>
              <a:ext uri="{FF2B5EF4-FFF2-40B4-BE49-F238E27FC236}">
                <a16:creationId xmlns:a16="http://schemas.microsoft.com/office/drawing/2014/main" id="{D5DDC5FA-EEDB-898F-533E-4094ADA899B9}"/>
              </a:ext>
            </a:extLst>
          </p:cNvPr>
          <p:cNvSpPr>
            <a:spLocks noGrp="1"/>
          </p:cNvSpPr>
          <p:nvPr>
            <p:ph type="dt" sz="half" idx="15"/>
          </p:nvPr>
        </p:nvSpPr>
        <p:spPr/>
        <p:txBody>
          <a:bodyPr/>
          <a:lstStyle/>
          <a:p>
            <a:fld id="{3DE358EE-1B3C-E14E-AA3E-F819585007B6}" type="datetime1">
              <a:rPr lang="en-US" smtClean="0"/>
              <a:t>6/10/25</a:t>
            </a:fld>
            <a:endParaRPr lang="en-US" dirty="0"/>
          </a:p>
        </p:txBody>
      </p:sp>
      <p:sp>
        <p:nvSpPr>
          <p:cNvPr id="12" name="Footer Placeholder 11">
            <a:extLst>
              <a:ext uri="{FF2B5EF4-FFF2-40B4-BE49-F238E27FC236}">
                <a16:creationId xmlns:a16="http://schemas.microsoft.com/office/drawing/2014/main" id="{E79B0359-4B55-D899-E584-A8E6B2ED9123}"/>
              </a:ext>
            </a:extLst>
          </p:cNvPr>
          <p:cNvSpPr>
            <a:spLocks noGrp="1"/>
          </p:cNvSpPr>
          <p:nvPr>
            <p:ph type="ftr" sz="quarter" idx="16"/>
          </p:nvPr>
        </p:nvSpPr>
        <p:spPr/>
        <p:txBody>
          <a:bodyPr/>
          <a:lstStyle/>
          <a:p>
            <a:endParaRPr lang="en-US" dirty="0"/>
          </a:p>
        </p:txBody>
      </p:sp>
      <p:sp>
        <p:nvSpPr>
          <p:cNvPr id="13" name="Slide Number Placeholder 12">
            <a:extLst>
              <a:ext uri="{FF2B5EF4-FFF2-40B4-BE49-F238E27FC236}">
                <a16:creationId xmlns:a16="http://schemas.microsoft.com/office/drawing/2014/main" id="{6B916D02-76FE-EAED-CC51-A50448811F7D}"/>
              </a:ext>
            </a:extLst>
          </p:cNvPr>
          <p:cNvSpPr>
            <a:spLocks noGrp="1"/>
          </p:cNvSpPr>
          <p:nvPr>
            <p:ph type="sldNum" sz="quarter" idx="17"/>
          </p:nvPr>
        </p:nvSpPr>
        <p:spPr>
          <a:xfrm>
            <a:off x="8011717" y="6423915"/>
            <a:ext cx="789383"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075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0F196A1-2430-4797-B656-A38302FAFF33}"/>
              </a:ext>
            </a:extLst>
          </p:cNvPr>
          <p:cNvSpPr>
            <a:spLocks noGrp="1"/>
          </p:cNvSpPr>
          <p:nvPr>
            <p:ph type="title"/>
          </p:nvPr>
        </p:nvSpPr>
        <p:spPr>
          <a:xfrm>
            <a:off x="346613" y="666984"/>
            <a:ext cx="2754728" cy="2125911"/>
          </a:xfrm>
        </p:spPr>
        <p:txBody>
          <a:bodyPr>
            <a:noAutofit/>
          </a:bodyPr>
          <a:lstStyle>
            <a:lvl1pPr algn="l">
              <a:defRPr/>
            </a:lvl1pPr>
          </a:lstStyle>
          <a:p>
            <a:r>
              <a:rPr lang="en-US" noProof="0"/>
              <a:t>Click to edit Master title style</a:t>
            </a:r>
            <a:endParaRPr lang="en-US" noProof="0" dirty="0"/>
          </a:p>
        </p:txBody>
      </p:sp>
      <p:sp>
        <p:nvSpPr>
          <p:cNvPr id="2" name="Content Placeholder 5">
            <a:extLst>
              <a:ext uri="{FF2B5EF4-FFF2-40B4-BE49-F238E27FC236}">
                <a16:creationId xmlns:a16="http://schemas.microsoft.com/office/drawing/2014/main" id="{5A0AD703-0A43-5323-CCB2-832D424EF2DB}"/>
              </a:ext>
            </a:extLst>
          </p:cNvPr>
          <p:cNvSpPr>
            <a:spLocks noGrp="1"/>
          </p:cNvSpPr>
          <p:nvPr>
            <p:ph sz="quarter" idx="4" hasCustomPrompt="1"/>
          </p:nvPr>
        </p:nvSpPr>
        <p:spPr>
          <a:xfrm>
            <a:off x="346613" y="2862480"/>
            <a:ext cx="2754728" cy="3491849"/>
          </a:xfrm>
        </p:spPr>
        <p:txBody>
          <a:bodyPr anchor="t" anchorCtr="0">
            <a:normAutofit/>
          </a:bodyPr>
          <a:lstStyle>
            <a:lvl1pPr marL="0" indent="0">
              <a:buNone/>
              <a:defRPr/>
            </a:lvl1pPr>
          </a:lstStyle>
          <a:p>
            <a:pPr lvl="0"/>
            <a:r>
              <a:rPr lang="en-US" noProof="0" dirty="0"/>
              <a:t>Click to add text </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Picture Placeholder 3">
            <a:extLst>
              <a:ext uri="{FF2B5EF4-FFF2-40B4-BE49-F238E27FC236}">
                <a16:creationId xmlns:a16="http://schemas.microsoft.com/office/drawing/2014/main" id="{4627B629-9CBE-3ECF-2D88-F07AACD0374E}"/>
              </a:ext>
            </a:extLst>
          </p:cNvPr>
          <p:cNvSpPr>
            <a:spLocks noGrp="1"/>
          </p:cNvSpPr>
          <p:nvPr>
            <p:ph type="pic" sz="quarter" idx="13" hasCustomPrompt="1"/>
          </p:nvPr>
        </p:nvSpPr>
        <p:spPr>
          <a:xfrm>
            <a:off x="3173978" y="666985"/>
            <a:ext cx="5623410" cy="5687344"/>
          </a:xfrm>
          <a:custGeom>
            <a:avLst/>
            <a:gdLst>
              <a:gd name="connsiteX0" fmla="*/ 3803282 w 7497880"/>
              <a:gd name="connsiteY0" fmla="*/ 0 h 5687344"/>
              <a:gd name="connsiteX1" fmla="*/ 7497880 w 7497880"/>
              <a:gd name="connsiteY1" fmla="*/ 0 h 5687344"/>
              <a:gd name="connsiteX2" fmla="*/ 7497880 w 7497880"/>
              <a:gd name="connsiteY2" fmla="*/ 4581885 h 5687344"/>
              <a:gd name="connsiteX3" fmla="*/ 3803282 w 7497880"/>
              <a:gd name="connsiteY3" fmla="*/ 4581885 h 5687344"/>
              <a:gd name="connsiteX4" fmla="*/ 0 w 7497880"/>
              <a:gd name="connsiteY4" fmla="*/ 0 h 5687344"/>
              <a:gd name="connsiteX5" fmla="*/ 3699373 w 7497880"/>
              <a:gd name="connsiteY5" fmla="*/ 0 h 5687344"/>
              <a:gd name="connsiteX6" fmla="*/ 3699373 w 7497880"/>
              <a:gd name="connsiteY6" fmla="*/ 4581885 h 5687344"/>
              <a:gd name="connsiteX7" fmla="*/ 2 w 7497880"/>
              <a:gd name="connsiteY7" fmla="*/ 4581885 h 5687344"/>
              <a:gd name="connsiteX8" fmla="*/ 2 w 7497880"/>
              <a:gd name="connsiteY8" fmla="*/ 4679200 h 5687344"/>
              <a:gd name="connsiteX9" fmla="*/ 3699373 w 7497880"/>
              <a:gd name="connsiteY9" fmla="*/ 4679200 h 5687344"/>
              <a:gd name="connsiteX10" fmla="*/ 3699373 w 7497880"/>
              <a:gd name="connsiteY10" fmla="*/ 5679350 h 5687344"/>
              <a:gd name="connsiteX11" fmla="*/ 3803282 w 7497880"/>
              <a:gd name="connsiteY11" fmla="*/ 5679350 h 5687344"/>
              <a:gd name="connsiteX12" fmla="*/ 3803282 w 7497880"/>
              <a:gd name="connsiteY12" fmla="*/ 4679200 h 5687344"/>
              <a:gd name="connsiteX13" fmla="*/ 7497880 w 7497880"/>
              <a:gd name="connsiteY13" fmla="*/ 4679200 h 5687344"/>
              <a:gd name="connsiteX14" fmla="*/ 7497880 w 7497880"/>
              <a:gd name="connsiteY14" fmla="*/ 5687344 h 5687344"/>
              <a:gd name="connsiteX15" fmla="*/ 0 w 7497880"/>
              <a:gd name="connsiteY15" fmla="*/ 5687344 h 5687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97880" h="5687344">
                <a:moveTo>
                  <a:pt x="3803282" y="0"/>
                </a:moveTo>
                <a:lnTo>
                  <a:pt x="7497880" y="0"/>
                </a:lnTo>
                <a:lnTo>
                  <a:pt x="7497880" y="4581885"/>
                </a:lnTo>
                <a:lnTo>
                  <a:pt x="3803282" y="4581885"/>
                </a:lnTo>
                <a:close/>
                <a:moveTo>
                  <a:pt x="0" y="0"/>
                </a:moveTo>
                <a:lnTo>
                  <a:pt x="3699373" y="0"/>
                </a:lnTo>
                <a:lnTo>
                  <a:pt x="3699373" y="4581885"/>
                </a:lnTo>
                <a:lnTo>
                  <a:pt x="2" y="4581885"/>
                </a:lnTo>
                <a:lnTo>
                  <a:pt x="2" y="4679200"/>
                </a:lnTo>
                <a:lnTo>
                  <a:pt x="3699373" y="4679200"/>
                </a:lnTo>
                <a:lnTo>
                  <a:pt x="3699373" y="5679350"/>
                </a:lnTo>
                <a:lnTo>
                  <a:pt x="3803282" y="5679350"/>
                </a:lnTo>
                <a:lnTo>
                  <a:pt x="3803282" y="4679200"/>
                </a:lnTo>
                <a:lnTo>
                  <a:pt x="7497880" y="4679200"/>
                </a:lnTo>
                <a:lnTo>
                  <a:pt x="7497880" y="5687344"/>
                </a:lnTo>
                <a:lnTo>
                  <a:pt x="0" y="5687344"/>
                </a:lnTo>
                <a:close/>
              </a:path>
            </a:pathLst>
          </a:custGeom>
          <a:solidFill>
            <a:schemeClr val="accent2"/>
          </a:solidFill>
        </p:spPr>
        <p:txBody>
          <a:bodyPr wrap="square" anchor="t">
            <a:noAutofit/>
          </a:bodyPr>
          <a:lstStyle>
            <a:lvl1pPr marL="0" indent="0" algn="ctr">
              <a:buNone/>
              <a:defRPr/>
            </a:lvl1pPr>
          </a:lstStyle>
          <a:p>
            <a:r>
              <a:rPr lang="en-US" noProof="0" dirty="0"/>
              <a:t>Click to add picture</a:t>
            </a:r>
          </a:p>
        </p:txBody>
      </p:sp>
      <p:sp>
        <p:nvSpPr>
          <p:cNvPr id="6" name="Date Placeholder 5">
            <a:extLst>
              <a:ext uri="{FF2B5EF4-FFF2-40B4-BE49-F238E27FC236}">
                <a16:creationId xmlns:a16="http://schemas.microsoft.com/office/drawing/2014/main" id="{90DD7D93-4C4D-E385-9F8C-40536F0BDEA2}"/>
              </a:ext>
            </a:extLst>
          </p:cNvPr>
          <p:cNvSpPr>
            <a:spLocks noGrp="1"/>
          </p:cNvSpPr>
          <p:nvPr>
            <p:ph type="dt" sz="half" idx="14"/>
          </p:nvPr>
        </p:nvSpPr>
        <p:spPr/>
        <p:txBody>
          <a:bodyPr/>
          <a:lstStyle/>
          <a:p>
            <a:fld id="{CF2CA5FB-4508-8843-9ABF-E64166A29ACB}" type="datetime1">
              <a:rPr lang="en-US" noProof="0" smtClean="0"/>
              <a:t>6/10/25</a:t>
            </a:fld>
            <a:endParaRPr lang="en-US" noProof="0" dirty="0"/>
          </a:p>
        </p:txBody>
      </p:sp>
      <p:sp>
        <p:nvSpPr>
          <p:cNvPr id="7" name="Footer Placeholder 6">
            <a:extLst>
              <a:ext uri="{FF2B5EF4-FFF2-40B4-BE49-F238E27FC236}">
                <a16:creationId xmlns:a16="http://schemas.microsoft.com/office/drawing/2014/main" id="{BC99FA72-244D-9DC3-C9B7-E7DAD50A01F7}"/>
              </a:ext>
            </a:extLst>
          </p:cNvPr>
          <p:cNvSpPr>
            <a:spLocks noGrp="1"/>
          </p:cNvSpPr>
          <p:nvPr>
            <p:ph type="ftr" sz="quarter" idx="15"/>
          </p:nvPr>
        </p:nvSpPr>
        <p:spPr/>
        <p:txBody>
          <a:bodyPr/>
          <a:lstStyle/>
          <a:p>
            <a:endParaRPr lang="en-US" noProof="0" dirty="0"/>
          </a:p>
        </p:txBody>
      </p:sp>
      <p:sp>
        <p:nvSpPr>
          <p:cNvPr id="8" name="Slide Number Placeholder 7">
            <a:extLst>
              <a:ext uri="{FF2B5EF4-FFF2-40B4-BE49-F238E27FC236}">
                <a16:creationId xmlns:a16="http://schemas.microsoft.com/office/drawing/2014/main" id="{725A4F6F-66FD-CDA5-7F8F-F5FD6382CFCF}"/>
              </a:ext>
            </a:extLst>
          </p:cNvPr>
          <p:cNvSpPr>
            <a:spLocks noGrp="1"/>
          </p:cNvSpPr>
          <p:nvPr>
            <p:ph type="sldNum" sz="quarter" idx="16"/>
          </p:nvPr>
        </p:nvSpPr>
        <p:spPr>
          <a:xfrm>
            <a:off x="8008005" y="6423915"/>
            <a:ext cx="789383" cy="365125"/>
          </a:xfrm>
        </p:spPr>
        <p:txBody>
          <a:bodyPr/>
          <a:lstStyle/>
          <a:p>
            <a:fld id="{3A98EE3D-8CD1-4C3F-BD1C-C98C9596463C}" type="slidenum">
              <a:rPr lang="en-US" noProof="0" smtClean="0"/>
              <a:t>‹#›</a:t>
            </a:fld>
            <a:endParaRPr lang="en-US" noProof="0" dirty="0"/>
          </a:p>
        </p:txBody>
      </p:sp>
    </p:spTree>
    <p:extLst>
      <p:ext uri="{BB962C8B-B14F-4D97-AF65-F5344CB8AC3E}">
        <p14:creationId xmlns:p14="http://schemas.microsoft.com/office/powerpoint/2010/main" val="3475979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814" y="-207818"/>
            <a:ext cx="9142371" cy="7065818"/>
          </a:xfrm>
          <a:prstGeom prst="rect">
            <a:avLst/>
          </a:prstGeom>
        </p:spPr>
      </p:pic>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rgbClr val="FFFFFF"/>
                </a:solidFill>
                <a:latin typeface="Century Gothic" pitchFamily="34" charset="0"/>
              </a:defRPr>
            </a:lvl1pPr>
          </a:lstStyle>
          <a:p>
            <a:fld id="{50CF1300-845E-1E42-832F-1D7C3A94428E}" type="datetime1">
              <a:rPr lang="en-US" smtClean="0"/>
              <a:t>6/10/25</a:t>
            </a:fld>
            <a:endParaRPr lang="en-US" dirty="0"/>
          </a:p>
        </p:txBody>
      </p:sp>
      <p:sp>
        <p:nvSpPr>
          <p:cNvPr id="5" name="Footer Placeholder 4"/>
          <p:cNvSpPr>
            <a:spLocks noGrp="1"/>
          </p:cNvSpPr>
          <p:nvPr>
            <p:ph type="ftr" sz="quarter" idx="3"/>
          </p:nvPr>
        </p:nvSpPr>
        <p:spPr>
          <a:xfrm>
            <a:off x="2495213" y="6210202"/>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rgbClr val="FFFFFF"/>
                </a:solidFill>
                <a:latin typeface="Century Gothic" pitchFamily="34" charset="0"/>
              </a:defRPr>
            </a:lvl1pPr>
          </a:lstStyle>
          <a:p>
            <a:fld id="{5BF4C540-FE1B-3647-914A-DF266D197CB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119" r:id="rId1"/>
    <p:sldLayoutId id="2147484120" r:id="rId2"/>
    <p:sldLayoutId id="2147484121" r:id="rId3"/>
    <p:sldLayoutId id="2147484122" r:id="rId4"/>
    <p:sldLayoutId id="2147484123" r:id="rId5"/>
    <p:sldLayoutId id="2147484124" r:id="rId6"/>
    <p:sldLayoutId id="2147484125" r:id="rId7"/>
    <p:sldLayoutId id="2147484126" r:id="rId8"/>
    <p:sldLayoutId id="2147484127" r:id="rId9"/>
    <p:sldLayoutId id="2147484128" r:id="rId10"/>
    <p:sldLayoutId id="2147484129" r:id="rId11"/>
    <p:sldLayoutId id="2147484130" r:id="rId12"/>
    <p:sldLayoutId id="2147484132" r:id="rId13"/>
  </p:sldLayoutIdLst>
  <p:hf hdr="0" ftr="0" dt="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2103" y="3070049"/>
            <a:ext cx="8550612" cy="1470025"/>
          </a:xfrm>
        </p:spPr>
        <p:txBody>
          <a:bodyPr anchor="ctr">
            <a:noAutofit/>
          </a:bodyPr>
          <a:lstStyle/>
          <a:p>
            <a:br>
              <a:rPr lang="en-US" sz="2400" dirty="0">
                <a:solidFill>
                  <a:schemeClr val="accent5">
                    <a:lumMod val="75000"/>
                  </a:schemeClr>
                </a:solidFill>
                <a:latin typeface="Century Schoolbook" panose="02040604050505020304" pitchFamily="18" charset="0"/>
                <a:cs typeface="Times New Roman" panose="02020603050405020304" pitchFamily="18" charset="0"/>
              </a:rPr>
            </a:br>
            <a:r>
              <a:rPr lang="en-US" sz="3600" dirty="0">
                <a:solidFill>
                  <a:schemeClr val="accent5">
                    <a:lumMod val="75000"/>
                  </a:schemeClr>
                </a:solidFill>
                <a:cs typeface="Times New Roman" panose="02020603050405020304" pitchFamily="18" charset="0"/>
              </a:rPr>
              <a:t>Pennsylvania Association of Elder Law Attorneys</a:t>
            </a:r>
          </a:p>
        </p:txBody>
      </p:sp>
      <p:sp>
        <p:nvSpPr>
          <p:cNvPr id="3" name="Subtitle 2"/>
          <p:cNvSpPr>
            <a:spLocks noGrp="1"/>
          </p:cNvSpPr>
          <p:nvPr>
            <p:ph type="subTitle" idx="1"/>
          </p:nvPr>
        </p:nvSpPr>
        <p:spPr>
          <a:xfrm>
            <a:off x="3446001" y="5750676"/>
            <a:ext cx="2222816" cy="582652"/>
          </a:xfrm>
        </p:spPr>
        <p:txBody>
          <a:bodyPr>
            <a:normAutofit/>
          </a:bodyPr>
          <a:lstStyle/>
          <a:p>
            <a:r>
              <a:rPr lang="en-US" sz="1800" dirty="0"/>
              <a:t>June 10, 2025</a:t>
            </a:r>
          </a:p>
        </p:txBody>
      </p:sp>
      <p:pic>
        <p:nvPicPr>
          <p:cNvPr id="5" name="Picture Placeholder 9" descr="A stethoscope on a clipboard">
            <a:extLst>
              <a:ext uri="{FF2B5EF4-FFF2-40B4-BE49-F238E27FC236}">
                <a16:creationId xmlns:a16="http://schemas.microsoft.com/office/drawing/2014/main" id="{B88CB46A-D10E-0685-CFDF-8909BE3A522E}"/>
              </a:ext>
            </a:extLst>
          </p:cNvPr>
          <p:cNvPicPr>
            <a:picLocks noChangeAspect="1"/>
          </p:cNvPicPr>
          <p:nvPr/>
        </p:nvPicPr>
        <p:blipFill rotWithShape="1">
          <a:blip r:embed="rId2"/>
          <a:srcRect l="2355" t="28164" b="28164"/>
          <a:stretch/>
        </p:blipFill>
        <p:spPr>
          <a:xfrm>
            <a:off x="-1" y="553350"/>
            <a:ext cx="9144001" cy="2705924"/>
          </a:xfrm>
          <a:prstGeom prst="rect">
            <a:avLst/>
          </a:prstGeom>
        </p:spPr>
      </p:pic>
      <p:sp>
        <p:nvSpPr>
          <p:cNvPr id="4" name="Subtitle 2">
            <a:extLst>
              <a:ext uri="{FF2B5EF4-FFF2-40B4-BE49-F238E27FC236}">
                <a16:creationId xmlns:a16="http://schemas.microsoft.com/office/drawing/2014/main" id="{D433BD48-BF41-C7D7-98C9-59D218624D54}"/>
              </a:ext>
            </a:extLst>
          </p:cNvPr>
          <p:cNvSpPr txBox="1">
            <a:spLocks/>
          </p:cNvSpPr>
          <p:nvPr/>
        </p:nvSpPr>
        <p:spPr>
          <a:xfrm>
            <a:off x="1254868" y="4707530"/>
            <a:ext cx="6692629" cy="58265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j-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9pPr>
          </a:lstStyle>
          <a:p>
            <a:r>
              <a:rPr lang="en-US" dirty="0"/>
              <a:t>Facility Perspective on Recent Nursing Home Regulation Developments</a:t>
            </a:r>
          </a:p>
        </p:txBody>
      </p:sp>
      <p:sp>
        <p:nvSpPr>
          <p:cNvPr id="6" name="Slide Number Placeholder 5">
            <a:extLst>
              <a:ext uri="{FF2B5EF4-FFF2-40B4-BE49-F238E27FC236}">
                <a16:creationId xmlns:a16="http://schemas.microsoft.com/office/drawing/2014/main" id="{D78A6248-5CB9-E0B5-F3BF-448970EF5927}"/>
              </a:ext>
            </a:extLst>
          </p:cNvPr>
          <p:cNvSpPr>
            <a:spLocks noGrp="1"/>
          </p:cNvSpPr>
          <p:nvPr>
            <p:ph type="sldNum" sz="quarter" idx="11"/>
          </p:nvPr>
        </p:nvSpPr>
        <p:spPr/>
        <p:txBody>
          <a:bodyPr/>
          <a:lstStyle/>
          <a:p>
            <a:fld id="{8B37D5FE-740C-46F5-801A-FA5477D9711F}" type="slidenum">
              <a:rPr lang="en-US" smtClean="0"/>
              <a:pPr/>
              <a:t>1</a:t>
            </a:fld>
            <a:endParaRPr lang="en-US" dirty="0"/>
          </a:p>
        </p:txBody>
      </p:sp>
    </p:spTree>
    <p:extLst>
      <p:ext uri="{BB962C8B-B14F-4D97-AF65-F5344CB8AC3E}">
        <p14:creationId xmlns:p14="http://schemas.microsoft.com/office/powerpoint/2010/main" val="4214430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B23E1E4-7CB2-923B-9D41-672CB85E05DA}"/>
              </a:ext>
            </a:extLst>
          </p:cNvPr>
          <p:cNvSpPr>
            <a:spLocks noGrp="1"/>
          </p:cNvSpPr>
          <p:nvPr>
            <p:ph type="title"/>
          </p:nvPr>
        </p:nvSpPr>
        <p:spPr>
          <a:xfrm>
            <a:off x="342900" y="319065"/>
            <a:ext cx="2743200" cy="2100851"/>
          </a:xfrm>
        </p:spPr>
        <p:txBody>
          <a:bodyPr/>
          <a:lstStyle/>
          <a:p>
            <a:r>
              <a:rPr lang="en-US" dirty="0"/>
              <a:t>Agenda	</a:t>
            </a:r>
          </a:p>
        </p:txBody>
      </p:sp>
      <p:sp>
        <p:nvSpPr>
          <p:cNvPr id="8" name="Content Placeholder 7">
            <a:extLst>
              <a:ext uri="{FF2B5EF4-FFF2-40B4-BE49-F238E27FC236}">
                <a16:creationId xmlns:a16="http://schemas.microsoft.com/office/drawing/2014/main" id="{1A667A9A-3428-68BE-D555-0DE1859FDF8A}"/>
              </a:ext>
            </a:extLst>
          </p:cNvPr>
          <p:cNvSpPr>
            <a:spLocks noGrp="1"/>
          </p:cNvSpPr>
          <p:nvPr>
            <p:ph sz="quarter" idx="4"/>
          </p:nvPr>
        </p:nvSpPr>
        <p:spPr>
          <a:xfrm>
            <a:off x="342901" y="1539501"/>
            <a:ext cx="2743200" cy="3510898"/>
          </a:xfrm>
        </p:spPr>
        <p:txBody>
          <a:bodyPr>
            <a:normAutofit/>
          </a:bodyPr>
          <a:lstStyle/>
          <a:p>
            <a:pPr marL="214313" indent="-214313">
              <a:buFont typeface="Arial" panose="020B0604020202020204" pitchFamily="34" charset="0"/>
              <a:buChar char="•"/>
            </a:pPr>
            <a:endParaRPr lang="en-US" dirty="0"/>
          </a:p>
          <a:p>
            <a:pPr marL="214313" indent="-214313">
              <a:buFont typeface="Arial" panose="020B0604020202020204" pitchFamily="34" charset="0"/>
              <a:buChar char="•"/>
            </a:pPr>
            <a:r>
              <a:rPr lang="en-US" dirty="0"/>
              <a:t>Introduction</a:t>
            </a:r>
          </a:p>
          <a:p>
            <a:pPr marL="214313" indent="-214313">
              <a:buFont typeface="Arial" panose="020B0604020202020204" pitchFamily="34" charset="0"/>
              <a:buChar char="•"/>
            </a:pPr>
            <a:r>
              <a:rPr lang="en-US" dirty="0"/>
              <a:t>Regulatory Updates</a:t>
            </a:r>
          </a:p>
          <a:p>
            <a:pPr marL="214313" indent="-214313">
              <a:buFont typeface="Arial" panose="020B0604020202020204" pitchFamily="34" charset="0"/>
              <a:buChar char="•"/>
            </a:pPr>
            <a:r>
              <a:rPr lang="en-US" dirty="0"/>
              <a:t>Compliance Trends</a:t>
            </a:r>
          </a:p>
          <a:p>
            <a:pPr marL="214313" indent="-214313">
              <a:buFont typeface="Arial" panose="020B0604020202020204" pitchFamily="34" charset="0"/>
              <a:buChar char="•"/>
            </a:pPr>
            <a:r>
              <a:rPr lang="en-US" dirty="0"/>
              <a:t>Markers of Excellence</a:t>
            </a:r>
          </a:p>
        </p:txBody>
      </p:sp>
      <p:pic>
        <p:nvPicPr>
          <p:cNvPr id="34" name="Picture Placeholder 21" descr="A close-up of a stethoscope">
            <a:extLst>
              <a:ext uri="{FF2B5EF4-FFF2-40B4-BE49-F238E27FC236}">
                <a16:creationId xmlns:a16="http://schemas.microsoft.com/office/drawing/2014/main" id="{63F55FD3-B051-BD22-347E-065B72C87E1C}"/>
              </a:ext>
            </a:extLst>
          </p:cNvPr>
          <p:cNvPicPr>
            <a:picLocks noGrp="1" noChangeAspect="1"/>
          </p:cNvPicPr>
          <p:nvPr>
            <p:ph type="pic" sz="quarter" idx="13"/>
          </p:nvPr>
        </p:nvPicPr>
        <p:blipFill>
          <a:blip r:embed="rId3"/>
          <a:srcRect l="148" r="148"/>
          <a:stretch/>
        </p:blipFill>
        <p:spPr>
          <a:xfrm>
            <a:off x="3182111" y="640080"/>
            <a:ext cx="5618988" cy="4593401"/>
          </a:xfrm>
        </p:spPr>
      </p:pic>
      <p:sp>
        <p:nvSpPr>
          <p:cNvPr id="2" name="Slide Number Placeholder 1">
            <a:extLst>
              <a:ext uri="{FF2B5EF4-FFF2-40B4-BE49-F238E27FC236}">
                <a16:creationId xmlns:a16="http://schemas.microsoft.com/office/drawing/2014/main" id="{D4205FC0-CE51-93F4-A52E-4081EC05EB8E}"/>
              </a:ext>
            </a:extLst>
          </p:cNvPr>
          <p:cNvSpPr>
            <a:spLocks noGrp="1"/>
          </p:cNvSpPr>
          <p:nvPr>
            <p:ph type="sldNum" sz="quarter" idx="17"/>
          </p:nvPr>
        </p:nvSpPr>
        <p:spPr/>
        <p:txBody>
          <a:bodyPr/>
          <a:lstStyle/>
          <a:p>
            <a:fld id="{3A98EE3D-8CD1-4C3F-BD1C-C98C9596463C}" type="slidenum">
              <a:rPr lang="en-US" smtClean="0"/>
              <a:t>2</a:t>
            </a:fld>
            <a:endParaRPr lang="en-US" dirty="0"/>
          </a:p>
        </p:txBody>
      </p:sp>
    </p:spTree>
    <p:extLst>
      <p:ext uri="{BB962C8B-B14F-4D97-AF65-F5344CB8AC3E}">
        <p14:creationId xmlns:p14="http://schemas.microsoft.com/office/powerpoint/2010/main" val="2201125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390"/>
            <a:ext cx="8229600" cy="834887"/>
          </a:xfrm>
        </p:spPr>
        <p:txBody>
          <a:bodyPr/>
          <a:lstStyle/>
          <a:p>
            <a:r>
              <a:rPr lang="en-US" sz="4400" dirty="0"/>
              <a:t>Allaire Health Services</a:t>
            </a:r>
          </a:p>
        </p:txBody>
      </p:sp>
      <p:sp>
        <p:nvSpPr>
          <p:cNvPr id="3" name="Content Placeholder 2"/>
          <p:cNvSpPr>
            <a:spLocks noGrp="1"/>
          </p:cNvSpPr>
          <p:nvPr>
            <p:ph idx="1"/>
          </p:nvPr>
        </p:nvSpPr>
        <p:spPr>
          <a:xfrm>
            <a:off x="457200" y="1410430"/>
            <a:ext cx="8229600" cy="4525963"/>
          </a:xfrm>
        </p:spPr>
        <p:txBody>
          <a:bodyPr/>
          <a:lstStyle/>
          <a:p>
            <a:pPr marL="0" indent="0">
              <a:buNone/>
            </a:pPr>
            <a:r>
              <a:rPr lang="en-US" dirty="0"/>
              <a:t>About Allaire Health Services:</a:t>
            </a:r>
          </a:p>
          <a:p>
            <a:pPr lvl="1"/>
            <a:r>
              <a:rPr lang="en-US" sz="1800" dirty="0"/>
              <a:t>Established in 2015 with Allaire Rehab and Nursing in Freehold, NJ</a:t>
            </a:r>
          </a:p>
          <a:p>
            <a:pPr lvl="1"/>
            <a:r>
              <a:rPr lang="en-US" sz="1800" dirty="0"/>
              <a:t>Comprised today of 17 owned and/or managed facilities in Pennsylvania, New Jersey, and Vermont</a:t>
            </a:r>
          </a:p>
          <a:p>
            <a:pPr lvl="1"/>
            <a:r>
              <a:rPr lang="en-US" sz="1800" dirty="0"/>
              <a:t>Management services provided to facilities in Rhode Island, Florida, and Pennsylvania, in partnership with PA Department of Health</a:t>
            </a:r>
          </a:p>
          <a:p>
            <a:pPr lvl="1"/>
            <a:r>
              <a:rPr lang="en-US" sz="1800" dirty="0"/>
              <a:t>Facilities range in size from 60 – 300+ beds</a:t>
            </a:r>
          </a:p>
          <a:p>
            <a:pPr lvl="1"/>
            <a:r>
              <a:rPr lang="en-US" sz="1800" dirty="0"/>
              <a:t>Services: long-term care, skilled nursing care, subacute rehab, hospice, respite, diagnosis-specific care</a:t>
            </a:r>
          </a:p>
          <a:p>
            <a:pPr lvl="1"/>
            <a:r>
              <a:rPr lang="en-US" sz="1800" dirty="0"/>
              <a:t>4 SCNF (special care nursing facility) units currently in New Jersey (NIP-SCNF; BH-SCNF; DBH-SCNF; VD-SCNF)</a:t>
            </a:r>
          </a:p>
          <a:p>
            <a:pPr lvl="1"/>
            <a:endParaRPr lang="en-US" sz="1800" dirty="0"/>
          </a:p>
          <a:p>
            <a:pPr lvl="1"/>
            <a:endParaRPr lang="en-US" sz="1800" dirty="0"/>
          </a:p>
        </p:txBody>
      </p:sp>
      <p:sp>
        <p:nvSpPr>
          <p:cNvPr id="4" name="Slide Number Placeholder 3">
            <a:extLst>
              <a:ext uri="{FF2B5EF4-FFF2-40B4-BE49-F238E27FC236}">
                <a16:creationId xmlns:a16="http://schemas.microsoft.com/office/drawing/2014/main" id="{57F7F57C-F5B4-47D1-3DB4-69D47C0D4975}"/>
              </a:ext>
            </a:extLst>
          </p:cNvPr>
          <p:cNvSpPr>
            <a:spLocks noGrp="1"/>
          </p:cNvSpPr>
          <p:nvPr>
            <p:ph type="sldNum" sz="quarter" idx="12"/>
          </p:nvPr>
        </p:nvSpPr>
        <p:spPr/>
        <p:txBody>
          <a:bodyPr/>
          <a:lstStyle/>
          <a:p>
            <a:fld id="{5BF4C540-FE1B-3647-914A-DF266D197CB2}" type="slidenum">
              <a:rPr lang="en-US" smtClean="0"/>
              <a:t>3</a:t>
            </a:fld>
            <a:endParaRPr lang="en-US"/>
          </a:p>
        </p:txBody>
      </p:sp>
    </p:spTree>
    <p:extLst>
      <p:ext uri="{BB962C8B-B14F-4D97-AF65-F5344CB8AC3E}">
        <p14:creationId xmlns:p14="http://schemas.microsoft.com/office/powerpoint/2010/main" val="2453698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016"/>
            <a:ext cx="8229600" cy="788504"/>
          </a:xfrm>
        </p:spPr>
        <p:txBody>
          <a:bodyPr/>
          <a:lstStyle/>
          <a:p>
            <a:r>
              <a:rPr lang="en-US" sz="4400" dirty="0"/>
              <a:t>Allaire – New Jersey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1004021"/>
            <a:ext cx="7315200" cy="4114800"/>
          </a:xfrm>
        </p:spPr>
      </p:pic>
      <p:sp>
        <p:nvSpPr>
          <p:cNvPr id="3" name="TextBox 2">
            <a:extLst>
              <a:ext uri="{FF2B5EF4-FFF2-40B4-BE49-F238E27FC236}">
                <a16:creationId xmlns:a16="http://schemas.microsoft.com/office/drawing/2014/main" id="{C977F2D9-B92C-3AE0-2B50-5A5E9ACC4371}"/>
              </a:ext>
            </a:extLst>
          </p:cNvPr>
          <p:cNvSpPr txBox="1"/>
          <p:nvPr/>
        </p:nvSpPr>
        <p:spPr>
          <a:xfrm>
            <a:off x="4212076" y="4569417"/>
            <a:ext cx="2159541" cy="600164"/>
          </a:xfrm>
          <a:prstGeom prst="rect">
            <a:avLst/>
          </a:prstGeom>
          <a:noFill/>
        </p:spPr>
        <p:txBody>
          <a:bodyPr wrap="square" rtlCol="0">
            <a:spAutoFit/>
          </a:bodyPr>
          <a:lstStyle/>
          <a:p>
            <a:r>
              <a:rPr lang="en-US" sz="1100" b="1" u="sng" dirty="0">
                <a:solidFill>
                  <a:srgbClr val="00B050"/>
                </a:solidFill>
                <a:latin typeface="Calabri"/>
              </a:rPr>
              <a:t>2025 Additions</a:t>
            </a:r>
            <a:r>
              <a:rPr lang="en-US" sz="1100" b="1" dirty="0">
                <a:solidFill>
                  <a:srgbClr val="00B050"/>
                </a:solidFill>
                <a:latin typeface="Calabri"/>
              </a:rPr>
              <a:t>:</a:t>
            </a:r>
          </a:p>
          <a:p>
            <a:r>
              <a:rPr lang="en-US" sz="1100" dirty="0">
                <a:latin typeface="Calabri"/>
              </a:rPr>
              <a:t>+ </a:t>
            </a:r>
            <a:r>
              <a:rPr lang="en-US" sz="1100" b="1" dirty="0">
                <a:solidFill>
                  <a:srgbClr val="00B050"/>
                </a:solidFill>
                <a:latin typeface="Calabri"/>
              </a:rPr>
              <a:t>Brother Bonaventure</a:t>
            </a:r>
          </a:p>
          <a:p>
            <a:r>
              <a:rPr lang="en-US" sz="1100" dirty="0">
                <a:latin typeface="Calabri"/>
              </a:rPr>
              <a:t>   Elizabeth, NJ</a:t>
            </a:r>
          </a:p>
        </p:txBody>
      </p:sp>
      <p:sp>
        <p:nvSpPr>
          <p:cNvPr id="5" name="Slide Number Placeholder 4">
            <a:extLst>
              <a:ext uri="{FF2B5EF4-FFF2-40B4-BE49-F238E27FC236}">
                <a16:creationId xmlns:a16="http://schemas.microsoft.com/office/drawing/2014/main" id="{71AB8BD8-EE1D-F495-5325-DEA83BB46D31}"/>
              </a:ext>
            </a:extLst>
          </p:cNvPr>
          <p:cNvSpPr>
            <a:spLocks noGrp="1"/>
          </p:cNvSpPr>
          <p:nvPr>
            <p:ph type="sldNum" sz="quarter" idx="12"/>
          </p:nvPr>
        </p:nvSpPr>
        <p:spPr/>
        <p:txBody>
          <a:bodyPr/>
          <a:lstStyle/>
          <a:p>
            <a:fld id="{5BF4C540-FE1B-3647-914A-DF266D197CB2}" type="slidenum">
              <a:rPr lang="en-US" smtClean="0"/>
              <a:t>4</a:t>
            </a:fld>
            <a:endParaRPr lang="en-US"/>
          </a:p>
        </p:txBody>
      </p:sp>
    </p:spTree>
    <p:extLst>
      <p:ext uri="{BB962C8B-B14F-4D97-AF65-F5344CB8AC3E}">
        <p14:creationId xmlns:p14="http://schemas.microsoft.com/office/powerpoint/2010/main" val="273739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016"/>
            <a:ext cx="8229600" cy="788504"/>
          </a:xfrm>
        </p:spPr>
        <p:txBody>
          <a:bodyPr/>
          <a:lstStyle/>
          <a:p>
            <a:r>
              <a:rPr lang="en-US" sz="4400" dirty="0"/>
              <a:t>Allaire – Pennsylvania</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1010651"/>
            <a:ext cx="7315200" cy="4114800"/>
          </a:xfrm>
        </p:spPr>
      </p:pic>
      <p:sp>
        <p:nvSpPr>
          <p:cNvPr id="3" name="TextBox 2">
            <a:extLst>
              <a:ext uri="{FF2B5EF4-FFF2-40B4-BE49-F238E27FC236}">
                <a16:creationId xmlns:a16="http://schemas.microsoft.com/office/drawing/2014/main" id="{4EB508B6-AB0C-BD6A-A03B-41BF81069983}"/>
              </a:ext>
            </a:extLst>
          </p:cNvPr>
          <p:cNvSpPr txBox="1"/>
          <p:nvPr/>
        </p:nvSpPr>
        <p:spPr>
          <a:xfrm>
            <a:off x="2315183" y="5038777"/>
            <a:ext cx="2159541" cy="938719"/>
          </a:xfrm>
          <a:prstGeom prst="rect">
            <a:avLst/>
          </a:prstGeom>
          <a:noFill/>
        </p:spPr>
        <p:txBody>
          <a:bodyPr wrap="square" rtlCol="0">
            <a:spAutoFit/>
          </a:bodyPr>
          <a:lstStyle/>
          <a:p>
            <a:r>
              <a:rPr lang="en-US" sz="1100" b="1" u="sng" dirty="0">
                <a:solidFill>
                  <a:srgbClr val="00B050"/>
                </a:solidFill>
                <a:latin typeface="Calabri"/>
              </a:rPr>
              <a:t>2025 Additions</a:t>
            </a:r>
            <a:r>
              <a:rPr lang="en-US" sz="1100" b="1" dirty="0">
                <a:solidFill>
                  <a:srgbClr val="00B050"/>
                </a:solidFill>
                <a:latin typeface="Calabri"/>
              </a:rPr>
              <a:t>:</a:t>
            </a:r>
          </a:p>
          <a:p>
            <a:r>
              <a:rPr lang="en-US" sz="1100" dirty="0">
                <a:latin typeface="Calabri"/>
              </a:rPr>
              <a:t>+ </a:t>
            </a:r>
            <a:r>
              <a:rPr lang="en-US" sz="1100" b="1" dirty="0">
                <a:solidFill>
                  <a:srgbClr val="00B050"/>
                </a:solidFill>
                <a:latin typeface="Calabri"/>
              </a:rPr>
              <a:t>Mountain View Nursing Home</a:t>
            </a:r>
            <a:r>
              <a:rPr lang="en-US" sz="1100" dirty="0">
                <a:latin typeface="Calabri"/>
              </a:rPr>
              <a:t> Coal Township, PA</a:t>
            </a:r>
          </a:p>
          <a:p>
            <a:r>
              <a:rPr lang="en-US" sz="1100" dirty="0">
                <a:latin typeface="Calabri"/>
              </a:rPr>
              <a:t>+ </a:t>
            </a:r>
            <a:r>
              <a:rPr lang="en-US" sz="1100" b="1" dirty="0">
                <a:solidFill>
                  <a:srgbClr val="00B050"/>
                </a:solidFill>
                <a:latin typeface="Calabri"/>
              </a:rPr>
              <a:t>Haven Place</a:t>
            </a:r>
            <a:endParaRPr lang="en-US" sz="1100" dirty="0">
              <a:latin typeface="Calabri"/>
            </a:endParaRPr>
          </a:p>
          <a:p>
            <a:r>
              <a:rPr lang="en-US" sz="1100" dirty="0">
                <a:latin typeface="Calabri"/>
              </a:rPr>
              <a:t>Lock Haven, PA</a:t>
            </a:r>
          </a:p>
        </p:txBody>
      </p:sp>
      <p:sp>
        <p:nvSpPr>
          <p:cNvPr id="4" name="Slide Number Placeholder 3">
            <a:extLst>
              <a:ext uri="{FF2B5EF4-FFF2-40B4-BE49-F238E27FC236}">
                <a16:creationId xmlns:a16="http://schemas.microsoft.com/office/drawing/2014/main" id="{B85BA609-A4F7-FDB0-2DF4-286FAB94D9F2}"/>
              </a:ext>
            </a:extLst>
          </p:cNvPr>
          <p:cNvSpPr>
            <a:spLocks noGrp="1"/>
          </p:cNvSpPr>
          <p:nvPr>
            <p:ph type="sldNum" sz="quarter" idx="12"/>
          </p:nvPr>
        </p:nvSpPr>
        <p:spPr/>
        <p:txBody>
          <a:bodyPr/>
          <a:lstStyle/>
          <a:p>
            <a:fld id="{5BF4C540-FE1B-3647-914A-DF266D197CB2}" type="slidenum">
              <a:rPr lang="en-US" smtClean="0"/>
              <a:t>5</a:t>
            </a:fld>
            <a:endParaRPr lang="en-US"/>
          </a:p>
        </p:txBody>
      </p:sp>
    </p:spTree>
    <p:extLst>
      <p:ext uri="{BB962C8B-B14F-4D97-AF65-F5344CB8AC3E}">
        <p14:creationId xmlns:p14="http://schemas.microsoft.com/office/powerpoint/2010/main" val="3583111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016"/>
            <a:ext cx="8229600" cy="788504"/>
          </a:xfrm>
        </p:spPr>
        <p:txBody>
          <a:bodyPr/>
          <a:lstStyle/>
          <a:p>
            <a:r>
              <a:rPr lang="en-US" sz="4400" dirty="0"/>
              <a:t>Allaire – Vermont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997402"/>
            <a:ext cx="6400800" cy="4114800"/>
          </a:xfrm>
        </p:spPr>
      </p:pic>
      <p:sp>
        <p:nvSpPr>
          <p:cNvPr id="3" name="TextBox 2">
            <a:extLst>
              <a:ext uri="{FF2B5EF4-FFF2-40B4-BE49-F238E27FC236}">
                <a16:creationId xmlns:a16="http://schemas.microsoft.com/office/drawing/2014/main" id="{93C5F316-EB01-B59A-8810-E56D40D37542}"/>
              </a:ext>
            </a:extLst>
          </p:cNvPr>
          <p:cNvSpPr txBox="1"/>
          <p:nvPr/>
        </p:nvSpPr>
        <p:spPr>
          <a:xfrm>
            <a:off x="4124527" y="4921728"/>
            <a:ext cx="2402733" cy="1446550"/>
          </a:xfrm>
          <a:prstGeom prst="rect">
            <a:avLst/>
          </a:prstGeom>
          <a:noFill/>
        </p:spPr>
        <p:txBody>
          <a:bodyPr wrap="square" rtlCol="0">
            <a:spAutoFit/>
          </a:bodyPr>
          <a:lstStyle/>
          <a:p>
            <a:r>
              <a:rPr lang="en-US" sz="1100" b="1" u="sng" dirty="0">
                <a:solidFill>
                  <a:srgbClr val="00B050"/>
                </a:solidFill>
                <a:latin typeface="Calabri"/>
              </a:rPr>
              <a:t>2025 Additions</a:t>
            </a:r>
            <a:r>
              <a:rPr lang="en-US" sz="1100" b="1" dirty="0">
                <a:solidFill>
                  <a:srgbClr val="00B050"/>
                </a:solidFill>
                <a:latin typeface="Calabri"/>
              </a:rPr>
              <a:t>:</a:t>
            </a:r>
          </a:p>
          <a:p>
            <a:r>
              <a:rPr lang="en-US" sz="1100" dirty="0">
                <a:latin typeface="Calabri"/>
              </a:rPr>
              <a:t>+ </a:t>
            </a:r>
            <a:r>
              <a:rPr lang="en-US" sz="1100" b="1" dirty="0">
                <a:solidFill>
                  <a:srgbClr val="00B050"/>
                </a:solidFill>
                <a:latin typeface="Calabri"/>
              </a:rPr>
              <a:t>Springfield Health and Rehab</a:t>
            </a:r>
          </a:p>
          <a:p>
            <a:r>
              <a:rPr lang="en-US" sz="1100" dirty="0">
                <a:latin typeface="Calabri"/>
              </a:rPr>
              <a:t>   Springfield, VT</a:t>
            </a:r>
          </a:p>
          <a:p>
            <a:r>
              <a:rPr lang="en-US" sz="1100" dirty="0">
                <a:latin typeface="Calabri"/>
              </a:rPr>
              <a:t>+ </a:t>
            </a:r>
            <a:r>
              <a:rPr lang="en-US" sz="1100" b="1" dirty="0">
                <a:solidFill>
                  <a:srgbClr val="00B050"/>
                </a:solidFill>
                <a:latin typeface="Calabri"/>
              </a:rPr>
              <a:t>Saint Johnsbury Health and Rehab</a:t>
            </a:r>
            <a:endParaRPr lang="en-US" sz="1100" dirty="0">
              <a:latin typeface="Calabri"/>
            </a:endParaRPr>
          </a:p>
          <a:p>
            <a:r>
              <a:rPr lang="en-US" sz="1100" dirty="0">
                <a:latin typeface="Calabri"/>
              </a:rPr>
              <a:t>   Saint Johnsbury, VT</a:t>
            </a:r>
          </a:p>
          <a:p>
            <a:r>
              <a:rPr lang="en-US" sz="1100" dirty="0">
                <a:latin typeface="Calabri"/>
              </a:rPr>
              <a:t>+ </a:t>
            </a:r>
            <a:r>
              <a:rPr lang="en-US" sz="1100" b="1" dirty="0">
                <a:solidFill>
                  <a:srgbClr val="00B050"/>
                </a:solidFill>
                <a:latin typeface="Calabri"/>
              </a:rPr>
              <a:t>Rutland Center for Living and Rehab</a:t>
            </a:r>
            <a:endParaRPr lang="en-US" sz="1100" dirty="0">
              <a:latin typeface="Calabri"/>
            </a:endParaRPr>
          </a:p>
          <a:p>
            <a:r>
              <a:rPr lang="en-US" sz="1100" dirty="0">
                <a:latin typeface="Calabri"/>
              </a:rPr>
              <a:t>   Rutland, VT</a:t>
            </a:r>
          </a:p>
          <a:p>
            <a:endParaRPr lang="en-US" sz="1100" dirty="0">
              <a:latin typeface="Calabri"/>
            </a:endParaRPr>
          </a:p>
        </p:txBody>
      </p:sp>
      <p:sp>
        <p:nvSpPr>
          <p:cNvPr id="5" name="Slide Number Placeholder 4">
            <a:extLst>
              <a:ext uri="{FF2B5EF4-FFF2-40B4-BE49-F238E27FC236}">
                <a16:creationId xmlns:a16="http://schemas.microsoft.com/office/drawing/2014/main" id="{F6EE6BE8-EC15-AB7A-8E42-A297BC075848}"/>
              </a:ext>
            </a:extLst>
          </p:cNvPr>
          <p:cNvSpPr>
            <a:spLocks noGrp="1"/>
          </p:cNvSpPr>
          <p:nvPr>
            <p:ph type="sldNum" sz="quarter" idx="12"/>
          </p:nvPr>
        </p:nvSpPr>
        <p:spPr/>
        <p:txBody>
          <a:bodyPr/>
          <a:lstStyle/>
          <a:p>
            <a:fld id="{5BF4C540-FE1B-3647-914A-DF266D197CB2}" type="slidenum">
              <a:rPr lang="en-US" smtClean="0"/>
              <a:t>6</a:t>
            </a:fld>
            <a:endParaRPr lang="en-US"/>
          </a:p>
        </p:txBody>
      </p:sp>
    </p:spTree>
    <p:extLst>
      <p:ext uri="{BB962C8B-B14F-4D97-AF65-F5344CB8AC3E}">
        <p14:creationId xmlns:p14="http://schemas.microsoft.com/office/powerpoint/2010/main" val="2817099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390"/>
            <a:ext cx="8229600" cy="834887"/>
          </a:xfrm>
        </p:spPr>
        <p:txBody>
          <a:bodyPr/>
          <a:lstStyle/>
          <a:p>
            <a:r>
              <a:rPr lang="en-US" sz="4400" dirty="0"/>
              <a:t>Mission and Values</a:t>
            </a:r>
          </a:p>
        </p:txBody>
      </p:sp>
      <p:sp>
        <p:nvSpPr>
          <p:cNvPr id="3" name="Content Placeholder 2"/>
          <p:cNvSpPr>
            <a:spLocks noGrp="1"/>
          </p:cNvSpPr>
          <p:nvPr>
            <p:ph idx="1"/>
          </p:nvPr>
        </p:nvSpPr>
        <p:spPr>
          <a:xfrm>
            <a:off x="457200" y="1495775"/>
            <a:ext cx="8229600" cy="2676938"/>
          </a:xfrm>
        </p:spPr>
        <p:txBody>
          <a:bodyPr/>
          <a:lstStyle/>
          <a:p>
            <a:pPr marL="0" indent="0">
              <a:buNone/>
            </a:pPr>
            <a:r>
              <a:rPr lang="en-US" dirty="0"/>
              <a:t>We strive to:</a:t>
            </a:r>
          </a:p>
          <a:p>
            <a:pPr lvl="1"/>
            <a:r>
              <a:rPr lang="en-US" sz="1800" dirty="0"/>
              <a:t>Add value</a:t>
            </a:r>
          </a:p>
          <a:p>
            <a:pPr lvl="1"/>
            <a:r>
              <a:rPr lang="en-US" sz="1800" dirty="0"/>
              <a:t>Embrace challenge</a:t>
            </a:r>
          </a:p>
          <a:p>
            <a:pPr lvl="1"/>
            <a:r>
              <a:rPr lang="en-US" sz="1800" dirty="0"/>
              <a:t>Find creative solutions</a:t>
            </a:r>
          </a:p>
          <a:p>
            <a:pPr lvl="1"/>
            <a:r>
              <a:rPr lang="en-US" sz="1800" dirty="0"/>
              <a:t>Disrupt the status quo</a:t>
            </a:r>
          </a:p>
          <a:p>
            <a:pPr marL="457200" lvl="1" indent="0">
              <a:buNone/>
            </a:pPr>
            <a:endParaRPr lang="en-US" sz="1800" dirty="0"/>
          </a:p>
          <a:p>
            <a:pPr lvl="1"/>
            <a:endParaRPr lang="en-US" sz="1800" dirty="0"/>
          </a:p>
          <a:p>
            <a:pPr lvl="1"/>
            <a:endParaRPr lang="en-US" sz="1800" dirty="0"/>
          </a:p>
        </p:txBody>
      </p:sp>
      <p:sp>
        <p:nvSpPr>
          <p:cNvPr id="4" name="Content Placeholder 2">
            <a:extLst>
              <a:ext uri="{FF2B5EF4-FFF2-40B4-BE49-F238E27FC236}">
                <a16:creationId xmlns:a16="http://schemas.microsoft.com/office/drawing/2014/main" id="{006CC5A5-FA30-93E5-0102-8E316A0B2BD6}"/>
              </a:ext>
            </a:extLst>
          </p:cNvPr>
          <p:cNvSpPr txBox="1">
            <a:spLocks/>
          </p:cNvSpPr>
          <p:nvPr/>
        </p:nvSpPr>
        <p:spPr>
          <a:xfrm>
            <a:off x="457200" y="3527919"/>
            <a:ext cx="8229600" cy="267693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buFont typeface="Arial" pitchFamily="34" charset="0"/>
              <a:buNone/>
            </a:pPr>
            <a:r>
              <a:rPr lang="en-US" dirty="0"/>
              <a:t>We expect our leaders to be:</a:t>
            </a:r>
          </a:p>
          <a:p>
            <a:pPr lvl="1"/>
            <a:r>
              <a:rPr lang="en-US" sz="1800" dirty="0"/>
              <a:t>Drama-free</a:t>
            </a:r>
          </a:p>
          <a:p>
            <a:pPr lvl="1"/>
            <a:r>
              <a:rPr lang="en-US" sz="1800" dirty="0"/>
              <a:t>Dependable</a:t>
            </a:r>
          </a:p>
          <a:p>
            <a:pPr lvl="1"/>
            <a:r>
              <a:rPr lang="en-US" sz="1800" dirty="0"/>
              <a:t>Self-Motivated</a:t>
            </a:r>
          </a:p>
          <a:p>
            <a:pPr marL="457200" lvl="1" indent="0">
              <a:buFont typeface="Courier New" pitchFamily="49" charset="0"/>
              <a:buNone/>
            </a:pPr>
            <a:endParaRPr lang="en-US" sz="1800" dirty="0"/>
          </a:p>
          <a:p>
            <a:pPr lvl="1"/>
            <a:endParaRPr lang="en-US" sz="1800" dirty="0"/>
          </a:p>
          <a:p>
            <a:pPr lvl="1"/>
            <a:endParaRPr lang="en-US" sz="1800" dirty="0"/>
          </a:p>
        </p:txBody>
      </p:sp>
      <p:sp>
        <p:nvSpPr>
          <p:cNvPr id="5" name="Slide Number Placeholder 4">
            <a:extLst>
              <a:ext uri="{FF2B5EF4-FFF2-40B4-BE49-F238E27FC236}">
                <a16:creationId xmlns:a16="http://schemas.microsoft.com/office/drawing/2014/main" id="{71A38862-DD64-886E-D2DF-EC5238C25615}"/>
              </a:ext>
            </a:extLst>
          </p:cNvPr>
          <p:cNvSpPr>
            <a:spLocks noGrp="1"/>
          </p:cNvSpPr>
          <p:nvPr>
            <p:ph type="sldNum" sz="quarter" idx="12"/>
          </p:nvPr>
        </p:nvSpPr>
        <p:spPr/>
        <p:txBody>
          <a:bodyPr/>
          <a:lstStyle/>
          <a:p>
            <a:fld id="{5BF4C540-FE1B-3647-914A-DF266D197CB2}" type="slidenum">
              <a:rPr lang="en-US" smtClean="0"/>
              <a:t>7</a:t>
            </a:fld>
            <a:endParaRPr lang="en-US"/>
          </a:p>
        </p:txBody>
      </p:sp>
    </p:spTree>
    <p:extLst>
      <p:ext uri="{BB962C8B-B14F-4D97-AF65-F5344CB8AC3E}">
        <p14:creationId xmlns:p14="http://schemas.microsoft.com/office/powerpoint/2010/main" val="2258336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46AC3-D050-3C75-11A4-0857CFFB9787}"/>
              </a:ext>
            </a:extLst>
          </p:cNvPr>
          <p:cNvSpPr>
            <a:spLocks noGrp="1"/>
          </p:cNvSpPr>
          <p:nvPr>
            <p:ph type="title"/>
          </p:nvPr>
        </p:nvSpPr>
        <p:spPr>
          <a:xfrm>
            <a:off x="457200" y="9728"/>
            <a:ext cx="8229600" cy="1191638"/>
          </a:xfrm>
        </p:spPr>
        <p:txBody>
          <a:bodyPr/>
          <a:lstStyle/>
          <a:p>
            <a:r>
              <a:rPr lang="en-US" sz="4400" dirty="0"/>
              <a:t>What makes Allaire different?</a:t>
            </a:r>
          </a:p>
        </p:txBody>
      </p:sp>
      <p:sp>
        <p:nvSpPr>
          <p:cNvPr id="4" name="Content Placeholder 2">
            <a:extLst>
              <a:ext uri="{FF2B5EF4-FFF2-40B4-BE49-F238E27FC236}">
                <a16:creationId xmlns:a16="http://schemas.microsoft.com/office/drawing/2014/main" id="{73BF9160-39B9-B16E-4E72-F3CA3E8B7863}"/>
              </a:ext>
            </a:extLst>
          </p:cNvPr>
          <p:cNvSpPr>
            <a:spLocks noGrp="1"/>
          </p:cNvSpPr>
          <p:nvPr>
            <p:ph idx="1"/>
          </p:nvPr>
        </p:nvSpPr>
        <p:spPr>
          <a:xfrm>
            <a:off x="457200" y="1473741"/>
            <a:ext cx="8229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sz="2400" dirty="0"/>
              <a:t>Clinical Excellence &amp; Outcomes: </a:t>
            </a:r>
            <a:r>
              <a:rPr lang="en-US" sz="2400" dirty="0"/>
              <a:t>s</a:t>
            </a:r>
            <a:r>
              <a:rPr sz="2400" dirty="0"/>
              <a:t>trong metrics, low rehospitalizations</a:t>
            </a:r>
          </a:p>
          <a:p>
            <a:r>
              <a:rPr sz="2400" dirty="0"/>
              <a:t>Specialty Programs: TBI, Memory Care, Ventilator, Cardiac</a:t>
            </a:r>
          </a:p>
          <a:p>
            <a:r>
              <a:rPr sz="2400" dirty="0"/>
              <a:t>Behavioral Unit: </a:t>
            </a:r>
            <a:r>
              <a:rPr lang="en-US" sz="2400" dirty="0"/>
              <a:t>i</a:t>
            </a:r>
            <a:r>
              <a:rPr sz="2400" dirty="0"/>
              <a:t>n partnership with City of Philadelphia</a:t>
            </a:r>
          </a:p>
          <a:p>
            <a:r>
              <a:rPr sz="2400" dirty="0"/>
              <a:t>Resident Experience: </a:t>
            </a:r>
            <a:r>
              <a:rPr lang="en-US" sz="2400" dirty="0"/>
              <a:t>h</a:t>
            </a:r>
            <a:r>
              <a:rPr sz="2400" dirty="0"/>
              <a:t>igh-touch, dignity-focused care</a:t>
            </a:r>
          </a:p>
          <a:p>
            <a:r>
              <a:rPr sz="2400" dirty="0"/>
              <a:t>Proven Track Record: </a:t>
            </a:r>
            <a:r>
              <a:rPr lang="en-US" sz="2400" dirty="0"/>
              <a:t>n</a:t>
            </a:r>
            <a:r>
              <a:rPr sz="2400" dirty="0"/>
              <a:t>ot-for-profit, county, hospital, and faith-based transitions</a:t>
            </a:r>
          </a:p>
          <a:p>
            <a:r>
              <a:rPr sz="2400" dirty="0"/>
              <a:t>Hospital Affiliations: </a:t>
            </a:r>
            <a:r>
              <a:rPr lang="en-US" sz="2400" dirty="0"/>
              <a:t>r</a:t>
            </a:r>
            <a:r>
              <a:rPr sz="2400" dirty="0"/>
              <a:t>obust clinical partnerships for continuity of care</a:t>
            </a:r>
          </a:p>
        </p:txBody>
      </p:sp>
      <p:sp>
        <p:nvSpPr>
          <p:cNvPr id="3" name="Slide Number Placeholder 2">
            <a:extLst>
              <a:ext uri="{FF2B5EF4-FFF2-40B4-BE49-F238E27FC236}">
                <a16:creationId xmlns:a16="http://schemas.microsoft.com/office/drawing/2014/main" id="{4021FAFB-B604-0BEF-2040-3ED96B975001}"/>
              </a:ext>
            </a:extLst>
          </p:cNvPr>
          <p:cNvSpPr>
            <a:spLocks noGrp="1"/>
          </p:cNvSpPr>
          <p:nvPr>
            <p:ph type="sldNum" sz="quarter" idx="12"/>
          </p:nvPr>
        </p:nvSpPr>
        <p:spPr/>
        <p:txBody>
          <a:bodyPr/>
          <a:lstStyle/>
          <a:p>
            <a:fld id="{5BF4C540-FE1B-3647-914A-DF266D197CB2}" type="slidenum">
              <a:rPr lang="en-US" smtClean="0"/>
              <a:t>8</a:t>
            </a:fld>
            <a:endParaRPr lang="en-US"/>
          </a:p>
        </p:txBody>
      </p:sp>
    </p:spTree>
    <p:extLst>
      <p:ext uri="{BB962C8B-B14F-4D97-AF65-F5344CB8AC3E}">
        <p14:creationId xmlns:p14="http://schemas.microsoft.com/office/powerpoint/2010/main" val="3376978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390"/>
            <a:ext cx="8229600" cy="815009"/>
          </a:xfrm>
        </p:spPr>
        <p:txBody>
          <a:bodyPr/>
          <a:lstStyle/>
          <a:p>
            <a:r>
              <a:rPr lang="en-US" sz="4400" dirty="0"/>
              <a:t>Strategic Partnerships</a:t>
            </a:r>
          </a:p>
        </p:txBody>
      </p:sp>
      <p:pic>
        <p:nvPicPr>
          <p:cNvPr id="4" name="Content Placeholder 3"/>
          <p:cNvPicPr>
            <a:picLocks noGrp="1"/>
          </p:cNvPicPr>
          <p:nvPr>
            <p:ph idx="1"/>
          </p:nvPr>
        </p:nvPicPr>
        <p:blipFill>
          <a:blip r:embed="rId2"/>
          <a:stretch>
            <a:fillRect/>
          </a:stretch>
        </p:blipFill>
        <p:spPr>
          <a:xfrm>
            <a:off x="740159" y="1082310"/>
            <a:ext cx="2247619" cy="761905"/>
          </a:xfrm>
          <a:prstGeom prst="rect">
            <a:avLst/>
          </a:prstGeom>
        </p:spPr>
      </p:pic>
      <p:pic>
        <p:nvPicPr>
          <p:cNvPr id="5" name="Picture 4"/>
          <p:cNvPicPr/>
          <p:nvPr/>
        </p:nvPicPr>
        <p:blipFill>
          <a:blip r:embed="rId3"/>
          <a:stretch>
            <a:fillRect/>
          </a:stretch>
        </p:blipFill>
        <p:spPr>
          <a:xfrm>
            <a:off x="6039949" y="1082310"/>
            <a:ext cx="2409825" cy="1115060"/>
          </a:xfrm>
          <a:prstGeom prst="rect">
            <a:avLst/>
          </a:prstGeom>
        </p:spPr>
      </p:pic>
      <p:pic>
        <p:nvPicPr>
          <p:cNvPr id="6" name="Picture 5"/>
          <p:cNvPicPr/>
          <p:nvPr/>
        </p:nvPicPr>
        <p:blipFill>
          <a:blip r:embed="rId4"/>
          <a:stretch>
            <a:fillRect/>
          </a:stretch>
        </p:blipFill>
        <p:spPr>
          <a:xfrm>
            <a:off x="740159" y="3432019"/>
            <a:ext cx="2859405" cy="891540"/>
          </a:xfrm>
          <a:prstGeom prst="rect">
            <a:avLst/>
          </a:prstGeom>
        </p:spPr>
      </p:pic>
      <p:pic>
        <p:nvPicPr>
          <p:cNvPr id="7" name="Picture 6"/>
          <p:cNvPicPr/>
          <p:nvPr/>
        </p:nvPicPr>
        <p:blipFill>
          <a:blip r:embed="rId5"/>
          <a:stretch>
            <a:fillRect/>
          </a:stretch>
        </p:blipFill>
        <p:spPr>
          <a:xfrm>
            <a:off x="3949949" y="4396407"/>
            <a:ext cx="1266825" cy="1002030"/>
          </a:xfrm>
          <a:prstGeom prst="rect">
            <a:avLst/>
          </a:prstGeom>
        </p:spPr>
      </p:pic>
      <p:pic>
        <p:nvPicPr>
          <p:cNvPr id="8" name="Picture 7"/>
          <p:cNvPicPr/>
          <p:nvPr/>
        </p:nvPicPr>
        <p:blipFill>
          <a:blip r:embed="rId6">
            <a:extLst>
              <a:ext uri="{28A0092B-C50C-407E-A947-70E740481C1C}">
                <a14:useLocalDpi xmlns:a14="http://schemas.microsoft.com/office/drawing/2010/main" val="0"/>
              </a:ext>
            </a:extLst>
          </a:blip>
          <a:srcRect/>
          <a:stretch>
            <a:fillRect/>
          </a:stretch>
        </p:blipFill>
        <p:spPr bwMode="auto">
          <a:xfrm>
            <a:off x="3989705" y="2039439"/>
            <a:ext cx="1164590" cy="1109345"/>
          </a:xfrm>
          <a:prstGeom prst="rect">
            <a:avLst/>
          </a:prstGeom>
          <a:noFill/>
        </p:spPr>
      </p:pic>
      <p:cxnSp>
        <p:nvCxnSpPr>
          <p:cNvPr id="10" name="Straight Arrow Connector 9"/>
          <p:cNvCxnSpPr/>
          <p:nvPr/>
        </p:nvCxnSpPr>
        <p:spPr>
          <a:xfrm flipV="1">
            <a:off x="5257800" y="1767635"/>
            <a:ext cx="782149" cy="6154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257800" y="3068897"/>
            <a:ext cx="896815" cy="5275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987778" y="1767635"/>
            <a:ext cx="898422" cy="6154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3156438" y="3122029"/>
            <a:ext cx="781515" cy="4744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572000" y="3209573"/>
            <a:ext cx="0" cy="1072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7"/>
          <a:stretch>
            <a:fillRect/>
          </a:stretch>
        </p:blipFill>
        <p:spPr>
          <a:xfrm>
            <a:off x="6157120" y="3432019"/>
            <a:ext cx="2292654" cy="720055"/>
          </a:xfrm>
          <a:prstGeom prst="rect">
            <a:avLst/>
          </a:prstGeom>
        </p:spPr>
      </p:pic>
      <p:sp>
        <p:nvSpPr>
          <p:cNvPr id="3" name="Slide Number Placeholder 2">
            <a:extLst>
              <a:ext uri="{FF2B5EF4-FFF2-40B4-BE49-F238E27FC236}">
                <a16:creationId xmlns:a16="http://schemas.microsoft.com/office/drawing/2014/main" id="{522EEE98-FA5C-9C02-55F8-C7383E4DEF44}"/>
              </a:ext>
            </a:extLst>
          </p:cNvPr>
          <p:cNvSpPr>
            <a:spLocks noGrp="1"/>
          </p:cNvSpPr>
          <p:nvPr>
            <p:ph type="sldNum" sz="quarter" idx="12"/>
          </p:nvPr>
        </p:nvSpPr>
        <p:spPr/>
        <p:txBody>
          <a:bodyPr/>
          <a:lstStyle/>
          <a:p>
            <a:fld id="{5BF4C540-FE1B-3647-914A-DF266D197CB2}" type="slidenum">
              <a:rPr lang="en-US" smtClean="0"/>
              <a:t>9</a:t>
            </a:fld>
            <a:endParaRPr lang="en-US"/>
          </a:p>
        </p:txBody>
      </p:sp>
    </p:spTree>
    <p:extLst>
      <p:ext uri="{BB962C8B-B14F-4D97-AF65-F5344CB8AC3E}">
        <p14:creationId xmlns:p14="http://schemas.microsoft.com/office/powerpoint/2010/main" val="1163365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4D30A-B72D-4E66-89DC-0EAB64CF66E3}"/>
              </a:ext>
            </a:extLst>
          </p:cNvPr>
          <p:cNvSpPr>
            <a:spLocks noGrp="1"/>
          </p:cNvSpPr>
          <p:nvPr>
            <p:ph type="title"/>
          </p:nvPr>
        </p:nvSpPr>
        <p:spPr>
          <a:xfrm>
            <a:off x="530157" y="0"/>
            <a:ext cx="7447121" cy="578644"/>
          </a:xfrm>
        </p:spPr>
        <p:txBody>
          <a:bodyPr>
            <a:normAutofit fontScale="90000"/>
          </a:bodyPr>
          <a:lstStyle/>
          <a:p>
            <a:r>
              <a:rPr lang="en-US" sz="3000" dirty="0">
                <a:solidFill>
                  <a:srgbClr val="0070C0"/>
                </a:solidFill>
              </a:rPr>
              <a:t>30-Day Rehospitalization 2024: avg 20.7%</a:t>
            </a:r>
          </a:p>
        </p:txBody>
      </p:sp>
      <p:sp>
        <p:nvSpPr>
          <p:cNvPr id="9" name="TextBox 8">
            <a:extLst>
              <a:ext uri="{FF2B5EF4-FFF2-40B4-BE49-F238E27FC236}">
                <a16:creationId xmlns:a16="http://schemas.microsoft.com/office/drawing/2014/main" id="{58B6639D-969A-6DC0-2FB0-CA7CE16395F7}"/>
              </a:ext>
            </a:extLst>
          </p:cNvPr>
          <p:cNvSpPr txBox="1"/>
          <p:nvPr/>
        </p:nvSpPr>
        <p:spPr>
          <a:xfrm>
            <a:off x="1486198" y="5021968"/>
            <a:ext cx="5535038" cy="1477328"/>
          </a:xfrm>
          <a:prstGeom prst="rect">
            <a:avLst/>
          </a:prstGeom>
          <a:noFill/>
        </p:spPr>
        <p:txBody>
          <a:bodyPr wrap="square" rtlCol="0">
            <a:spAutoFit/>
          </a:bodyPr>
          <a:lstStyle/>
          <a:p>
            <a:r>
              <a:rPr lang="en-US" sz="600" dirty="0"/>
              <a:t>ARN = Allaire Rehab and Nursing</a:t>
            </a:r>
          </a:p>
          <a:p>
            <a:r>
              <a:rPr lang="en-US" sz="600" dirty="0"/>
              <a:t>MV = Morris View</a:t>
            </a:r>
          </a:p>
          <a:p>
            <a:r>
              <a:rPr lang="en-US" sz="600" dirty="0"/>
              <a:t>GV = Grandview</a:t>
            </a:r>
          </a:p>
          <a:p>
            <a:r>
              <a:rPr lang="en-US" sz="600" dirty="0"/>
              <a:t>GP = Grove Park</a:t>
            </a:r>
          </a:p>
          <a:p>
            <a:r>
              <a:rPr lang="en-US" sz="600" dirty="0"/>
              <a:t>MPA = Morristown Post Acute</a:t>
            </a:r>
          </a:p>
          <a:p>
            <a:r>
              <a:rPr lang="en-US" sz="600" dirty="0"/>
              <a:t>CLR = Center for Living and Rehab</a:t>
            </a:r>
          </a:p>
          <a:p>
            <a:r>
              <a:rPr lang="en-US" sz="600" dirty="0"/>
              <a:t>SCC = Spring Creek</a:t>
            </a:r>
          </a:p>
          <a:p>
            <a:r>
              <a:rPr lang="en-US" sz="600" dirty="0"/>
              <a:t>FV = </a:t>
            </a:r>
            <a:r>
              <a:rPr lang="en-US" sz="600" dirty="0" err="1"/>
              <a:t>Fallsview</a:t>
            </a:r>
            <a:endParaRPr lang="en-US" sz="600" dirty="0"/>
          </a:p>
          <a:p>
            <a:r>
              <a:rPr lang="en-US" sz="600" dirty="0"/>
              <a:t>CM = Claremont</a:t>
            </a:r>
          </a:p>
          <a:p>
            <a:r>
              <a:rPr lang="en-US" sz="600" dirty="0"/>
              <a:t>RV = Riverview</a:t>
            </a:r>
          </a:p>
          <a:p>
            <a:r>
              <a:rPr lang="en-US" sz="600" dirty="0"/>
              <a:t>LH = Lock Haven</a:t>
            </a:r>
          </a:p>
          <a:p>
            <a:r>
              <a:rPr lang="en-US" sz="600" dirty="0"/>
              <a:t>BH = Bradford Hills</a:t>
            </a:r>
          </a:p>
          <a:p>
            <a:r>
              <a:rPr lang="en-US" sz="600" dirty="0"/>
              <a:t>CRN = Center for Rehab and </a:t>
            </a:r>
            <a:r>
              <a:rPr lang="en-US" sz="600" dirty="0" err="1"/>
              <a:t>Nsg</a:t>
            </a:r>
            <a:r>
              <a:rPr lang="en-US" sz="600" dirty="0"/>
              <a:t> at Wash Twp</a:t>
            </a:r>
          </a:p>
          <a:p>
            <a:r>
              <a:rPr lang="en-US" sz="600" dirty="0"/>
              <a:t>CH = Crest Haven</a:t>
            </a:r>
          </a:p>
          <a:p>
            <a:r>
              <a:rPr lang="en-US" sz="600" dirty="0"/>
              <a:t>SR = Sunset Ridge</a:t>
            </a:r>
          </a:p>
        </p:txBody>
      </p:sp>
      <p:graphicFrame>
        <p:nvGraphicFramePr>
          <p:cNvPr id="3" name="Chart 2">
            <a:extLst>
              <a:ext uri="{FF2B5EF4-FFF2-40B4-BE49-F238E27FC236}">
                <a16:creationId xmlns:a16="http://schemas.microsoft.com/office/drawing/2014/main" id="{637D632D-3AE5-F8A2-3A31-5B942C7B356B}"/>
              </a:ext>
            </a:extLst>
          </p:cNvPr>
          <p:cNvGraphicFramePr>
            <a:graphicFrameLocks/>
          </p:cNvGraphicFramePr>
          <p:nvPr>
            <p:extLst>
              <p:ext uri="{D42A27DB-BD31-4B8C-83A1-F6EECF244321}">
                <p14:modId xmlns:p14="http://schemas.microsoft.com/office/powerpoint/2010/main" val="975643574"/>
              </p:ext>
            </p:extLst>
          </p:nvPr>
        </p:nvGraphicFramePr>
        <p:xfrm>
          <a:off x="875488" y="772246"/>
          <a:ext cx="7237379" cy="40721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Table 3">
            <a:extLst>
              <a:ext uri="{FF2B5EF4-FFF2-40B4-BE49-F238E27FC236}">
                <a16:creationId xmlns:a16="http://schemas.microsoft.com/office/drawing/2014/main" id="{1A8AC121-8E74-7957-FE43-7CEBF28955E7}"/>
              </a:ext>
            </a:extLst>
          </p:cNvPr>
          <p:cNvGraphicFramePr>
            <a:graphicFrameLocks noGrp="1"/>
          </p:cNvGraphicFramePr>
          <p:nvPr>
            <p:extLst>
              <p:ext uri="{D42A27DB-BD31-4B8C-83A1-F6EECF244321}">
                <p14:modId xmlns:p14="http://schemas.microsoft.com/office/powerpoint/2010/main" val="669202296"/>
              </p:ext>
            </p:extLst>
          </p:nvPr>
        </p:nvGraphicFramePr>
        <p:xfrm>
          <a:off x="4769799" y="5055788"/>
          <a:ext cx="3048000" cy="36576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3277025058"/>
                    </a:ext>
                  </a:extLst>
                </a:gridCol>
                <a:gridCol w="609600">
                  <a:extLst>
                    <a:ext uri="{9D8B030D-6E8A-4147-A177-3AD203B41FA5}">
                      <a16:colId xmlns:a16="http://schemas.microsoft.com/office/drawing/2014/main" val="3633996389"/>
                    </a:ext>
                  </a:extLst>
                </a:gridCol>
                <a:gridCol w="609600">
                  <a:extLst>
                    <a:ext uri="{9D8B030D-6E8A-4147-A177-3AD203B41FA5}">
                      <a16:colId xmlns:a16="http://schemas.microsoft.com/office/drawing/2014/main" val="60519326"/>
                    </a:ext>
                  </a:extLst>
                </a:gridCol>
                <a:gridCol w="609600">
                  <a:extLst>
                    <a:ext uri="{9D8B030D-6E8A-4147-A177-3AD203B41FA5}">
                      <a16:colId xmlns:a16="http://schemas.microsoft.com/office/drawing/2014/main" val="1221162537"/>
                    </a:ext>
                  </a:extLst>
                </a:gridCol>
                <a:gridCol w="609600">
                  <a:extLst>
                    <a:ext uri="{9D8B030D-6E8A-4147-A177-3AD203B41FA5}">
                      <a16:colId xmlns:a16="http://schemas.microsoft.com/office/drawing/2014/main" val="4019178532"/>
                    </a:ext>
                  </a:extLst>
                </a:gridCol>
              </a:tblGrid>
              <a:tr h="182880">
                <a:tc>
                  <a:txBody>
                    <a:bodyPr/>
                    <a:lstStyle/>
                    <a:p>
                      <a:pPr algn="l" fontAlgn="b"/>
                      <a:r>
                        <a:rPr lang="en-US" sz="1100" b="1" u="none" strike="noStrike">
                          <a:effectLst/>
                        </a:rPr>
                        <a:t>US avg</a:t>
                      </a:r>
                      <a:endParaRPr lang="en-US" sz="1100" b="1"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100" b="1" u="none" strike="noStrike">
                          <a:effectLst/>
                        </a:rPr>
                        <a:t>24.50%</a:t>
                      </a:r>
                      <a:endParaRPr lang="en-US" sz="1100" b="1" i="0" u="none" strike="noStrike">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1" i="0" u="none" strike="noStrike" dirty="0">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b="1" u="none" strike="noStrike">
                          <a:effectLst/>
                        </a:rPr>
                        <a:t>NJ avg</a:t>
                      </a:r>
                      <a:endParaRPr lang="en-US" sz="1100" b="1"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100" b="1" u="none" strike="noStrike">
                          <a:effectLst/>
                        </a:rPr>
                        <a:t>25.80%</a:t>
                      </a:r>
                      <a:endParaRPr lang="en-US" sz="1100" b="1"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884698886"/>
                  </a:ext>
                </a:extLst>
              </a:tr>
              <a:tr h="182880">
                <a:tc>
                  <a:txBody>
                    <a:bodyPr/>
                    <a:lstStyle/>
                    <a:p>
                      <a:pPr algn="l" fontAlgn="b"/>
                      <a:r>
                        <a:rPr lang="en-US" sz="1100" b="1" u="none" strike="noStrike">
                          <a:effectLst/>
                        </a:rPr>
                        <a:t>VT avg</a:t>
                      </a:r>
                      <a:endParaRPr lang="en-US" sz="1100" b="1"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100" b="1" u="none" strike="noStrike">
                          <a:effectLst/>
                        </a:rPr>
                        <a:t>18.70%</a:t>
                      </a:r>
                      <a:endParaRPr lang="en-US" sz="1100" b="1" i="0" u="none" strike="noStrike">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1" i="0" u="none" strike="noStrike" dirty="0">
                        <a:solidFill>
                          <a:srgbClr val="000000"/>
                        </a:solidFill>
                        <a:effectLst/>
                        <a:latin typeface="Calibri" panose="020F0502020204030204" pitchFamily="34" charset="0"/>
                      </a:endParaRPr>
                    </a:p>
                  </a:txBody>
                  <a:tcPr marL="7620" marR="7620" marT="7620" marB="0" anchor="b">
                    <a:noFill/>
                  </a:tcPr>
                </a:tc>
                <a:tc>
                  <a:txBody>
                    <a:bodyPr/>
                    <a:lstStyle/>
                    <a:p>
                      <a:pPr algn="l" fontAlgn="b"/>
                      <a:r>
                        <a:rPr lang="en-US" sz="1100" b="1" u="none" strike="noStrike">
                          <a:effectLst/>
                        </a:rPr>
                        <a:t>PA avg</a:t>
                      </a:r>
                      <a:endParaRPr lang="en-US" sz="1100" b="1"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100" b="1" u="none" strike="noStrike" dirty="0">
                          <a:effectLst/>
                        </a:rPr>
                        <a:t>23.50%</a:t>
                      </a:r>
                      <a:endParaRPr lang="en-US" sz="11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211878029"/>
                  </a:ext>
                </a:extLst>
              </a:tr>
            </a:tbl>
          </a:graphicData>
        </a:graphic>
      </p:graphicFrame>
      <p:sp>
        <p:nvSpPr>
          <p:cNvPr id="5" name="Slide Number Placeholder 4">
            <a:extLst>
              <a:ext uri="{FF2B5EF4-FFF2-40B4-BE49-F238E27FC236}">
                <a16:creationId xmlns:a16="http://schemas.microsoft.com/office/drawing/2014/main" id="{B858A6AC-17E9-DFA7-8941-1F8664B67B26}"/>
              </a:ext>
            </a:extLst>
          </p:cNvPr>
          <p:cNvSpPr>
            <a:spLocks noGrp="1"/>
          </p:cNvSpPr>
          <p:nvPr>
            <p:ph type="sldNum" sz="quarter" idx="12"/>
          </p:nvPr>
        </p:nvSpPr>
        <p:spPr/>
        <p:txBody>
          <a:bodyPr/>
          <a:lstStyle/>
          <a:p>
            <a:fld id="{5BF4C540-FE1B-3647-914A-DF266D197CB2}" type="slidenum">
              <a:rPr lang="en-US" smtClean="0"/>
              <a:t>10</a:t>
            </a:fld>
            <a:endParaRPr lang="en-US"/>
          </a:p>
        </p:txBody>
      </p:sp>
    </p:spTree>
    <p:extLst>
      <p:ext uri="{BB962C8B-B14F-4D97-AF65-F5344CB8AC3E}">
        <p14:creationId xmlns:p14="http://schemas.microsoft.com/office/powerpoint/2010/main" val="3255644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96377"/>
            <a:ext cx="7417340" cy="1977956"/>
          </a:xfrm>
        </p:spPr>
        <p:txBody>
          <a:bodyPr/>
          <a:lstStyle/>
          <a:p>
            <a:r>
              <a:rPr lang="en-US" dirty="0">
                <a:latin typeface="Times New Roman" panose="02020603050405020304" pitchFamily="18" charset="0"/>
                <a:cs typeface="Times New Roman" panose="02020603050405020304" pitchFamily="18" charset="0"/>
              </a:rPr>
              <a:t>Regulatory Updates</a:t>
            </a:r>
          </a:p>
        </p:txBody>
      </p:sp>
      <p:sp>
        <p:nvSpPr>
          <p:cNvPr id="4" name="TextBox 3"/>
          <p:cNvSpPr txBox="1"/>
          <p:nvPr/>
        </p:nvSpPr>
        <p:spPr>
          <a:xfrm>
            <a:off x="5943600" y="5066644"/>
            <a:ext cx="2530366" cy="507831"/>
          </a:xfrm>
          <a:prstGeom prst="rect">
            <a:avLst/>
          </a:prstGeom>
          <a:noFill/>
        </p:spPr>
        <p:txBody>
          <a:bodyPr wrap="square" rtlCol="0">
            <a:spAutoFit/>
          </a:bodyPr>
          <a:lstStyle/>
          <a:p>
            <a:endParaRPr lang="en-US" sz="1350" dirty="0"/>
          </a:p>
          <a:p>
            <a:endParaRPr lang="en-US" sz="1350" dirty="0"/>
          </a:p>
        </p:txBody>
      </p:sp>
      <p:sp>
        <p:nvSpPr>
          <p:cNvPr id="3" name="Slide Number Placeholder 2">
            <a:extLst>
              <a:ext uri="{FF2B5EF4-FFF2-40B4-BE49-F238E27FC236}">
                <a16:creationId xmlns:a16="http://schemas.microsoft.com/office/drawing/2014/main" id="{FE4FCC3F-9EF9-9497-BC4D-82118B6D368C}"/>
              </a:ext>
            </a:extLst>
          </p:cNvPr>
          <p:cNvSpPr>
            <a:spLocks noGrp="1"/>
          </p:cNvSpPr>
          <p:nvPr>
            <p:ph type="sldNum" sz="quarter" idx="11"/>
          </p:nvPr>
        </p:nvSpPr>
        <p:spPr/>
        <p:txBody>
          <a:bodyPr/>
          <a:lstStyle/>
          <a:p>
            <a:fld id="{8B37D5FE-740C-46F5-801A-FA5477D9711F}" type="slidenum">
              <a:rPr lang="en-US" smtClean="0"/>
              <a:pPr/>
              <a:t>11</a:t>
            </a:fld>
            <a:endParaRPr lang="en-US" dirty="0"/>
          </a:p>
        </p:txBody>
      </p:sp>
    </p:spTree>
    <p:extLst>
      <p:ext uri="{BB962C8B-B14F-4D97-AF65-F5344CB8AC3E}">
        <p14:creationId xmlns:p14="http://schemas.microsoft.com/office/powerpoint/2010/main" val="4114540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337" y="821890"/>
            <a:ext cx="8090633" cy="967999"/>
          </a:xfrm>
        </p:spPr>
        <p:txBody>
          <a:bodyPr>
            <a:normAutofit fontScale="90000"/>
          </a:bodyPr>
          <a:lstStyle/>
          <a:p>
            <a:pPr algn="l"/>
            <a:r>
              <a:rPr lang="en-US" sz="3600" dirty="0">
                <a:latin typeface="Times New Roman" panose="02020603050405020304" pitchFamily="18" charset="0"/>
                <a:cs typeface="Times New Roman" panose="02020603050405020304" pitchFamily="18" charset="0"/>
              </a:rPr>
              <a:t>The Basics: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What are the requirements of participation?</a:t>
            </a:r>
          </a:p>
        </p:txBody>
      </p:sp>
      <p:sp>
        <p:nvSpPr>
          <p:cNvPr id="3" name="Content Placeholder 2"/>
          <p:cNvSpPr>
            <a:spLocks noGrp="1"/>
          </p:cNvSpPr>
          <p:nvPr>
            <p:ph idx="1"/>
          </p:nvPr>
        </p:nvSpPr>
        <p:spPr>
          <a:xfrm>
            <a:off x="554477" y="2198030"/>
            <a:ext cx="6784522" cy="2902403"/>
          </a:xfrm>
        </p:spPr>
        <p:txBody>
          <a:bodyPr>
            <a:normAutofit/>
          </a:bodyPr>
          <a:lstStyle/>
          <a:p>
            <a:pPr lvl="1"/>
            <a:r>
              <a:rPr lang="en-US" sz="2100" dirty="0">
                <a:latin typeface="Times New Roman" panose="02020603050405020304" pitchFamily="18" charset="0"/>
                <a:cs typeface="Times New Roman" panose="02020603050405020304" pitchFamily="18" charset="0"/>
              </a:rPr>
              <a:t>A set of requirements that an institution must meet in order to qualify to participate as a SNF in the Medicare program, and as a nursing facility in the Medicaid program.</a:t>
            </a:r>
          </a:p>
          <a:p>
            <a:pPr lvl="1"/>
            <a:r>
              <a:rPr lang="en-US" sz="2100" dirty="0">
                <a:latin typeface="Times New Roman" panose="02020603050405020304" pitchFamily="18" charset="0"/>
                <a:cs typeface="Times New Roman" panose="02020603050405020304" pitchFamily="18" charset="0"/>
              </a:rPr>
              <a:t>The basis for survey activities for the purpose of determining whether a facility meets the requirements of participation in Medicare and Medicaid </a:t>
            </a:r>
          </a:p>
          <a:p>
            <a:pPr marL="205740" lvl="1" indent="0">
              <a:buNone/>
            </a:pPr>
            <a:endParaRPr lang="en-US" sz="21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21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0782A27-482D-98C8-F7B0-A7797A1C7E5C}"/>
              </a:ext>
            </a:extLst>
          </p:cNvPr>
          <p:cNvSpPr>
            <a:spLocks noGrp="1"/>
          </p:cNvSpPr>
          <p:nvPr>
            <p:ph type="sldNum" sz="quarter" idx="12"/>
          </p:nvPr>
        </p:nvSpPr>
        <p:spPr/>
        <p:txBody>
          <a:bodyPr/>
          <a:lstStyle/>
          <a:p>
            <a:fld id="{5BF4C540-FE1B-3647-914A-DF266D197CB2}" type="slidenum">
              <a:rPr lang="en-US" smtClean="0"/>
              <a:t>12</a:t>
            </a:fld>
            <a:endParaRPr lang="en-US"/>
          </a:p>
        </p:txBody>
      </p:sp>
    </p:spTree>
    <p:extLst>
      <p:ext uri="{BB962C8B-B14F-4D97-AF65-F5344CB8AC3E}">
        <p14:creationId xmlns:p14="http://schemas.microsoft.com/office/powerpoint/2010/main" val="2444914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37B23-C762-1323-37CF-DFD41F7BFF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4C05F2-4D2D-64AB-5B9B-2FF3374943EC}"/>
              </a:ext>
            </a:extLst>
          </p:cNvPr>
          <p:cNvSpPr>
            <a:spLocks noGrp="1"/>
          </p:cNvSpPr>
          <p:nvPr>
            <p:ph type="title"/>
          </p:nvPr>
        </p:nvSpPr>
        <p:spPr>
          <a:xfrm>
            <a:off x="365352" y="-131421"/>
            <a:ext cx="8413296" cy="1207008"/>
          </a:xfrm>
        </p:spPr>
        <p:txBody>
          <a:bodyPr>
            <a:normAutofit/>
          </a:bodyPr>
          <a:lstStyle/>
          <a:p>
            <a:r>
              <a:rPr lang="en-US" sz="3000" dirty="0">
                <a:latin typeface="Times New Roman" panose="02020603050405020304" pitchFamily="18" charset="0"/>
                <a:cs typeface="Times New Roman" panose="02020603050405020304" pitchFamily="18" charset="0"/>
              </a:rPr>
              <a:t>August 2024: CMS Memo QSO-25-12-NH</a:t>
            </a:r>
          </a:p>
        </p:txBody>
      </p:sp>
      <p:sp>
        <p:nvSpPr>
          <p:cNvPr id="3" name="Content Placeholder 2">
            <a:extLst>
              <a:ext uri="{FF2B5EF4-FFF2-40B4-BE49-F238E27FC236}">
                <a16:creationId xmlns:a16="http://schemas.microsoft.com/office/drawing/2014/main" id="{A1CB1C6C-F3F1-5D77-414A-F9FC0189A0BB}"/>
              </a:ext>
            </a:extLst>
          </p:cNvPr>
          <p:cNvSpPr>
            <a:spLocks noGrp="1"/>
          </p:cNvSpPr>
          <p:nvPr>
            <p:ph idx="1"/>
          </p:nvPr>
        </p:nvSpPr>
        <p:spPr>
          <a:xfrm>
            <a:off x="365352" y="1590591"/>
            <a:ext cx="8499021" cy="3518644"/>
          </a:xfrm>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Further revised surveyor guidance and CE pathways related to the following areas:</a:t>
            </a:r>
          </a:p>
          <a:p>
            <a:pPr lvl="1"/>
            <a:r>
              <a:rPr lang="en-US" dirty="0">
                <a:latin typeface="Times New Roman" panose="02020603050405020304" pitchFamily="18" charset="0"/>
                <a:cs typeface="Times New Roman" panose="02020603050405020304" pitchFamily="18" charset="0"/>
              </a:rPr>
              <a:t>Admission, Transfer, Discharge</a:t>
            </a:r>
          </a:p>
          <a:p>
            <a:pPr lvl="1"/>
            <a:r>
              <a:rPr lang="en-US" sz="1900" b="1" dirty="0">
                <a:latin typeface="Times New Roman" panose="02020603050405020304" pitchFamily="18" charset="0"/>
                <a:cs typeface="Times New Roman" panose="02020603050405020304" pitchFamily="18" charset="0"/>
              </a:rPr>
              <a:t>Sufficient Nursing Staff</a:t>
            </a:r>
          </a:p>
          <a:p>
            <a:pPr lvl="1"/>
            <a:r>
              <a:rPr lang="en-US" dirty="0">
                <a:latin typeface="Times New Roman" panose="02020603050405020304" pitchFamily="18" charset="0"/>
                <a:cs typeface="Times New Roman" panose="02020603050405020304" pitchFamily="18" charset="0"/>
              </a:rPr>
              <a:t>Unnecessary Medications</a:t>
            </a:r>
          </a:p>
          <a:p>
            <a:pPr lvl="1"/>
            <a:r>
              <a:rPr lang="en-US" dirty="0">
                <a:latin typeface="Times New Roman" panose="02020603050405020304" pitchFamily="18" charset="0"/>
                <a:cs typeface="Times New Roman" panose="02020603050405020304" pitchFamily="18" charset="0"/>
              </a:rPr>
              <a:t>Professional Standards and Medical Director</a:t>
            </a:r>
          </a:p>
          <a:p>
            <a:pPr lvl="1"/>
            <a:r>
              <a:rPr lang="en-US" dirty="0">
                <a:latin typeface="Times New Roman" panose="02020603050405020304" pitchFamily="18" charset="0"/>
                <a:cs typeface="Times New Roman" panose="02020603050405020304" pitchFamily="18" charset="0"/>
              </a:rPr>
              <a:t>MDS Accuracy</a:t>
            </a:r>
          </a:p>
          <a:p>
            <a:pPr lvl="1"/>
            <a:r>
              <a:rPr lang="en-US" dirty="0">
                <a:latin typeface="Times New Roman" panose="02020603050405020304" pitchFamily="18" charset="0"/>
                <a:cs typeface="Times New Roman" panose="02020603050405020304" pitchFamily="18" charset="0"/>
              </a:rPr>
              <a:t>QAPI</a:t>
            </a:r>
          </a:p>
          <a:p>
            <a:pPr lvl="1"/>
            <a:r>
              <a:rPr lang="en-US" dirty="0">
                <a:latin typeface="Times New Roman" panose="02020603050405020304" pitchFamily="18" charset="0"/>
                <a:cs typeface="Times New Roman" panose="02020603050405020304" pitchFamily="18" charset="0"/>
              </a:rPr>
              <a:t>CPR</a:t>
            </a:r>
          </a:p>
          <a:p>
            <a:pPr lvl="1"/>
            <a:r>
              <a:rPr lang="en-US" dirty="0">
                <a:latin typeface="Times New Roman" panose="02020603050405020304" pitchFamily="18" charset="0"/>
                <a:cs typeface="Times New Roman" panose="02020603050405020304" pitchFamily="18" charset="0"/>
              </a:rPr>
              <a:t>Pain </a:t>
            </a:r>
            <a:r>
              <a:rPr lang="en-US" dirty="0" err="1">
                <a:latin typeface="Times New Roman" panose="02020603050405020304" pitchFamily="18" charset="0"/>
                <a:cs typeface="Times New Roman" panose="02020603050405020304" pitchFamily="18" charset="0"/>
              </a:rPr>
              <a:t>Mgmt</a:t>
            </a:r>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Physical Environment</a:t>
            </a:r>
          </a:p>
          <a:p>
            <a:pPr lvl="1"/>
            <a:r>
              <a:rPr lang="en-US" dirty="0">
                <a:latin typeface="Times New Roman" panose="02020603050405020304" pitchFamily="18" charset="0"/>
                <a:cs typeface="Times New Roman" panose="02020603050405020304" pitchFamily="18" charset="0"/>
              </a:rPr>
              <a:t>Infection Prevention</a:t>
            </a:r>
          </a:p>
          <a:p>
            <a:pPr lvl="1"/>
            <a:r>
              <a:rPr lang="en-US" dirty="0">
                <a:latin typeface="Times New Roman" panose="02020603050405020304" pitchFamily="18" charset="0"/>
                <a:cs typeface="Times New Roman" panose="02020603050405020304" pitchFamily="18" charset="0"/>
              </a:rPr>
              <a:t>COVID Immunization</a:t>
            </a:r>
          </a:p>
          <a:p>
            <a:pPr marL="205740" lvl="1" indent="0">
              <a:buNone/>
            </a:pPr>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a:p>
            <a:pPr lvl="2"/>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BFD92B4-D447-2F72-89B4-9C740DEE7B4E}"/>
              </a:ext>
            </a:extLst>
          </p:cNvPr>
          <p:cNvPicPr>
            <a:picLocks noChangeAspect="1"/>
          </p:cNvPicPr>
          <p:nvPr/>
        </p:nvPicPr>
        <p:blipFill>
          <a:blip r:embed="rId3"/>
          <a:stretch>
            <a:fillRect/>
          </a:stretch>
        </p:blipFill>
        <p:spPr>
          <a:xfrm>
            <a:off x="7200900" y="3508087"/>
            <a:ext cx="1943100" cy="2492663"/>
          </a:xfrm>
          <a:prstGeom prst="rect">
            <a:avLst/>
          </a:prstGeom>
        </p:spPr>
      </p:pic>
      <p:sp>
        <p:nvSpPr>
          <p:cNvPr id="5" name="Slide Number Placeholder 4">
            <a:extLst>
              <a:ext uri="{FF2B5EF4-FFF2-40B4-BE49-F238E27FC236}">
                <a16:creationId xmlns:a16="http://schemas.microsoft.com/office/drawing/2014/main" id="{FC48920D-3A92-A2D4-83ED-05E381C4302B}"/>
              </a:ext>
            </a:extLst>
          </p:cNvPr>
          <p:cNvSpPr>
            <a:spLocks noGrp="1"/>
          </p:cNvSpPr>
          <p:nvPr>
            <p:ph type="sldNum" sz="quarter" idx="12"/>
          </p:nvPr>
        </p:nvSpPr>
        <p:spPr/>
        <p:txBody>
          <a:bodyPr/>
          <a:lstStyle/>
          <a:p>
            <a:fld id="{5BF4C540-FE1B-3647-914A-DF266D197CB2}" type="slidenum">
              <a:rPr lang="en-US" smtClean="0"/>
              <a:t>13</a:t>
            </a:fld>
            <a:endParaRPr lang="en-US"/>
          </a:p>
        </p:txBody>
      </p:sp>
    </p:spTree>
    <p:extLst>
      <p:ext uri="{BB962C8B-B14F-4D97-AF65-F5344CB8AC3E}">
        <p14:creationId xmlns:p14="http://schemas.microsoft.com/office/powerpoint/2010/main" val="3465640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BEF30-8692-D2CB-6542-DBD0F83B5FFE}"/>
              </a:ext>
            </a:extLst>
          </p:cNvPr>
          <p:cNvSpPr>
            <a:spLocks noGrp="1"/>
          </p:cNvSpPr>
          <p:nvPr>
            <p:ph type="title"/>
          </p:nvPr>
        </p:nvSpPr>
        <p:spPr/>
        <p:txBody>
          <a:bodyPr vert="horz" lIns="91440" tIns="45720" rIns="91440" bIns="45720" rtlCol="0" anchor="b">
            <a:normAutofit/>
          </a:bodyPr>
          <a:lstStyle/>
          <a:p>
            <a:r>
              <a:rPr lang="en-US" sz="3000" dirty="0">
                <a:latin typeface="Times New Roman" panose="02020603050405020304" pitchFamily="18" charset="0"/>
                <a:cs typeface="Times New Roman" panose="02020603050405020304" pitchFamily="18" charset="0"/>
              </a:rPr>
              <a:t>Sufficient Nursing Staff, RN 8hrs/7days/</a:t>
            </a:r>
            <a:r>
              <a:rPr lang="en-US" sz="3000" dirty="0" err="1">
                <a:latin typeface="Times New Roman" panose="02020603050405020304" pitchFamily="18" charset="0"/>
                <a:cs typeface="Times New Roman" panose="02020603050405020304" pitchFamily="18" charset="0"/>
              </a:rPr>
              <a:t>wk</a:t>
            </a:r>
            <a:r>
              <a:rPr lang="en-US" sz="3000" dirty="0">
                <a:latin typeface="Times New Roman" panose="02020603050405020304" pitchFamily="18" charset="0"/>
                <a:cs typeface="Times New Roman" panose="02020603050405020304" pitchFamily="18" charset="0"/>
              </a:rPr>
              <a:t>,</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Full Time DON, &amp; PBJ</a:t>
            </a:r>
          </a:p>
        </p:txBody>
      </p:sp>
      <p:sp>
        <p:nvSpPr>
          <p:cNvPr id="3" name="Content Placeholder 2">
            <a:extLst>
              <a:ext uri="{FF2B5EF4-FFF2-40B4-BE49-F238E27FC236}">
                <a16:creationId xmlns:a16="http://schemas.microsoft.com/office/drawing/2014/main" id="{E0E5FCCE-A44D-D107-499E-8A3B2272FD71}"/>
              </a:ext>
            </a:extLst>
          </p:cNvPr>
          <p:cNvSpPr>
            <a:spLocks noGrp="1"/>
          </p:cNvSpPr>
          <p:nvPr>
            <p:ph idx="1"/>
          </p:nvPr>
        </p:nvSpPr>
        <p:spPr>
          <a:xfrm>
            <a:off x="800100" y="2114268"/>
            <a:ext cx="7543800" cy="2629463"/>
          </a:xfrm>
        </p:spPr>
        <p:txBody>
          <a:bodyPr>
            <a:normAutofit fontScale="92500" lnSpcReduction="10000"/>
          </a:bodyPr>
          <a:lstStyle/>
          <a:p>
            <a:pPr marL="428625"/>
            <a:r>
              <a:rPr lang="en-US" sz="1650" dirty="0"/>
              <a:t>Investigation guidance added to include use of PBJ reporting</a:t>
            </a:r>
          </a:p>
          <a:p>
            <a:pPr marL="428625"/>
            <a:r>
              <a:rPr lang="en-US" sz="1650" dirty="0"/>
              <a:t>Other instructions to surveyors / investigative probes added</a:t>
            </a:r>
          </a:p>
          <a:p>
            <a:pPr marL="634365" lvl="1"/>
            <a:r>
              <a:rPr lang="en-US" sz="1500" dirty="0"/>
              <a:t>Specific probing questions added for staff if facility triggers for low weekend staffing or one star staffing</a:t>
            </a:r>
          </a:p>
          <a:p>
            <a:pPr marL="428625"/>
            <a:r>
              <a:rPr lang="en-US" sz="1650" dirty="0"/>
              <a:t>Added guidance re. some facilities needing more than minimum RN coverage due to specific population needs</a:t>
            </a:r>
          </a:p>
          <a:p>
            <a:pPr marL="428625">
              <a:spcAft>
                <a:spcPts val="600"/>
              </a:spcAft>
            </a:pPr>
            <a:r>
              <a:rPr lang="en-US" sz="1650" dirty="0"/>
              <a:t>Specifically notes that hours worked by DNS or other RNs can contribute to meeting RN requirement of regulation. </a:t>
            </a:r>
          </a:p>
          <a:p>
            <a:pPr marL="634365" lvl="1">
              <a:spcAft>
                <a:spcPts val="600"/>
              </a:spcAft>
            </a:pPr>
            <a:r>
              <a:rPr lang="en-US" sz="1500" dirty="0"/>
              <a:t>“The requirement for 8 consecutive hours of RN services can be met by any RN or multiples of RNs. The hours worked by the DON would be considered applicable towards this requirement.”</a:t>
            </a:r>
          </a:p>
        </p:txBody>
      </p:sp>
      <p:sp>
        <p:nvSpPr>
          <p:cNvPr id="4" name="Slide Number Placeholder 3">
            <a:extLst>
              <a:ext uri="{FF2B5EF4-FFF2-40B4-BE49-F238E27FC236}">
                <a16:creationId xmlns:a16="http://schemas.microsoft.com/office/drawing/2014/main" id="{B06172BD-103B-1831-BBD2-3CEFDA7FA4A7}"/>
              </a:ext>
            </a:extLst>
          </p:cNvPr>
          <p:cNvSpPr>
            <a:spLocks noGrp="1"/>
          </p:cNvSpPr>
          <p:nvPr>
            <p:ph type="sldNum" sz="quarter" idx="12"/>
          </p:nvPr>
        </p:nvSpPr>
        <p:spPr/>
        <p:txBody>
          <a:bodyPr/>
          <a:lstStyle/>
          <a:p>
            <a:fld id="{5BF4C540-FE1B-3647-914A-DF266D197CB2}" type="slidenum">
              <a:rPr lang="en-US" smtClean="0"/>
              <a:t>14</a:t>
            </a:fld>
            <a:endParaRPr lang="en-US"/>
          </a:p>
        </p:txBody>
      </p:sp>
    </p:spTree>
    <p:extLst>
      <p:ext uri="{BB962C8B-B14F-4D97-AF65-F5344CB8AC3E}">
        <p14:creationId xmlns:p14="http://schemas.microsoft.com/office/powerpoint/2010/main" val="1691796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7C2A1-FD62-75C8-6876-6CEA1BA0350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50D401-521F-2FB6-870E-1BA3526744AD}"/>
              </a:ext>
            </a:extLst>
          </p:cNvPr>
          <p:cNvSpPr txBox="1"/>
          <p:nvPr/>
        </p:nvSpPr>
        <p:spPr>
          <a:xfrm>
            <a:off x="578103" y="1886595"/>
            <a:ext cx="7892129" cy="2677656"/>
          </a:xfrm>
          <a:prstGeom prst="rect">
            <a:avLst/>
          </a:prstGeom>
          <a:noFill/>
        </p:spPr>
        <p:txBody>
          <a:bodyPr wrap="square" rtlCol="0">
            <a:spAutoFit/>
          </a:bodyPr>
          <a:lstStyle/>
          <a:p>
            <a:pPr algn="ctr"/>
            <a:r>
              <a:rPr lang="en-US" sz="2400" i="1" dirty="0"/>
              <a:t>IF THE FACILITY TRIGGERS FOR REPORTING NO LICENSED NURSING COVERAGE FOR 24 HRS, DURING ENTRANCE CONFERENCE, THE TC MUST INFORM THE FACILITY THAT F725 WILL BE ISSUED UNLESS EVIDENCE IS PROVIDED TO THE CONTRARY. MINIMUM SCOPE AND SEVERITY OF THIS CITATION IS </a:t>
            </a:r>
            <a:r>
              <a:rPr lang="en-US" sz="2400" b="1" i="1" dirty="0">
                <a:solidFill>
                  <a:srgbClr val="FF0000"/>
                </a:solidFill>
              </a:rPr>
              <a:t>F.</a:t>
            </a:r>
          </a:p>
        </p:txBody>
      </p:sp>
      <p:sp>
        <p:nvSpPr>
          <p:cNvPr id="2" name="Slide Number Placeholder 1">
            <a:extLst>
              <a:ext uri="{FF2B5EF4-FFF2-40B4-BE49-F238E27FC236}">
                <a16:creationId xmlns:a16="http://schemas.microsoft.com/office/drawing/2014/main" id="{62990820-B500-F2F4-A57E-0DFDAF963FC8}"/>
              </a:ext>
            </a:extLst>
          </p:cNvPr>
          <p:cNvSpPr>
            <a:spLocks noGrp="1"/>
          </p:cNvSpPr>
          <p:nvPr>
            <p:ph type="sldNum" sz="quarter" idx="12"/>
          </p:nvPr>
        </p:nvSpPr>
        <p:spPr/>
        <p:txBody>
          <a:bodyPr/>
          <a:lstStyle/>
          <a:p>
            <a:fld id="{5BF4C540-FE1B-3647-914A-DF266D197CB2}" type="slidenum">
              <a:rPr lang="en-US" smtClean="0"/>
              <a:t>15</a:t>
            </a:fld>
            <a:endParaRPr lang="en-US"/>
          </a:p>
        </p:txBody>
      </p:sp>
    </p:spTree>
    <p:extLst>
      <p:ext uri="{BB962C8B-B14F-4D97-AF65-F5344CB8AC3E}">
        <p14:creationId xmlns:p14="http://schemas.microsoft.com/office/powerpoint/2010/main" val="1360017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dirty="0"/>
              <a:t>What Are the New Pennsylvania Staffing Regulations?</a:t>
            </a:r>
          </a:p>
        </p:txBody>
      </p:sp>
      <p:sp>
        <p:nvSpPr>
          <p:cNvPr id="3" name="Content Placeholder 2"/>
          <p:cNvSpPr>
            <a:spLocks noGrp="1"/>
          </p:cNvSpPr>
          <p:nvPr>
            <p:ph idx="1"/>
          </p:nvPr>
        </p:nvSpPr>
        <p:spPr/>
        <p:txBody>
          <a:bodyPr>
            <a:normAutofit lnSpcReduction="10000"/>
          </a:bodyPr>
          <a:lstStyle/>
          <a:p>
            <a:pPr marL="0" indent="0">
              <a:buNone/>
            </a:pPr>
            <a:r>
              <a:rPr lang="en-US" dirty="0"/>
              <a:t>Above and beyond ROP, each state has a unique set of requirements that facilities must abide by. In 2023, Pennsylvania updated regulations related to staffing ratios (first update since 1997!):</a:t>
            </a:r>
          </a:p>
          <a:p>
            <a:pPr marL="0" indent="0">
              <a:buNone/>
            </a:pPr>
            <a:endParaRPr lang="en-US" dirty="0"/>
          </a:p>
          <a:p>
            <a:pPr lvl="1"/>
            <a:r>
              <a:rPr dirty="0"/>
              <a:t>Minimum HPPD increased to 2.87 (2023), 3.2 (2024)</a:t>
            </a:r>
          </a:p>
          <a:p>
            <a:pPr lvl="1"/>
            <a:r>
              <a:rPr lang="en-US" dirty="0"/>
              <a:t>C.N.A. ratios (eff. 2024) – Day Shift 1:10; Evening 1:11; Night 1:15</a:t>
            </a:r>
          </a:p>
          <a:p>
            <a:pPr lvl="1"/>
            <a:r>
              <a:rPr lang="en-US" dirty="0"/>
              <a:t>LPN ratios (eff. 2023) – Day Shift 1:25; Evening 1:30; Night 1:40</a:t>
            </a:r>
          </a:p>
          <a:p>
            <a:pPr lvl="1"/>
            <a:r>
              <a:rPr lang="en-US" dirty="0"/>
              <a:t>RN ratios (eff. 2023) – All Shifts 1:250</a:t>
            </a:r>
          </a:p>
          <a:p>
            <a:pPr lvl="1"/>
            <a:r>
              <a:rPr lang="en-US" dirty="0"/>
              <a:t>Only direct resident care provided by nursing personnel may be counted towards the total number of hours of general nursing care</a:t>
            </a:r>
            <a:endParaRPr dirty="0"/>
          </a:p>
          <a:p>
            <a:pPr lvl="1"/>
            <a:r>
              <a:rPr dirty="0"/>
              <a:t>Mandatory PBJ reporting, subject to audits</a:t>
            </a:r>
          </a:p>
          <a:p>
            <a:pPr lvl="1"/>
            <a:r>
              <a:rPr dirty="0"/>
              <a:t>Staffing data now publicly available</a:t>
            </a:r>
          </a:p>
          <a:p>
            <a:pPr lvl="1"/>
            <a:r>
              <a:rPr dirty="0"/>
              <a:t>Noncompliance subject to fines and survey citations</a:t>
            </a:r>
          </a:p>
        </p:txBody>
      </p:sp>
      <p:sp>
        <p:nvSpPr>
          <p:cNvPr id="4" name="Slide Number Placeholder 3">
            <a:extLst>
              <a:ext uri="{FF2B5EF4-FFF2-40B4-BE49-F238E27FC236}">
                <a16:creationId xmlns:a16="http://schemas.microsoft.com/office/drawing/2014/main" id="{6471D95A-D231-9FDB-F76B-A011C22067F6}"/>
              </a:ext>
            </a:extLst>
          </p:cNvPr>
          <p:cNvSpPr>
            <a:spLocks noGrp="1"/>
          </p:cNvSpPr>
          <p:nvPr>
            <p:ph type="sldNum" sz="quarter" idx="12"/>
          </p:nvPr>
        </p:nvSpPr>
        <p:spPr/>
        <p:txBody>
          <a:bodyPr/>
          <a:lstStyle/>
          <a:p>
            <a:fld id="{5BF4C540-FE1B-3647-914A-DF266D197CB2}"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Why These Regulations Matter</a:t>
            </a:r>
          </a:p>
        </p:txBody>
      </p:sp>
      <p:sp>
        <p:nvSpPr>
          <p:cNvPr id="3" name="Content Placeholder 2"/>
          <p:cNvSpPr>
            <a:spLocks noGrp="1"/>
          </p:cNvSpPr>
          <p:nvPr>
            <p:ph idx="1"/>
          </p:nvPr>
        </p:nvSpPr>
        <p:spPr>
          <a:xfrm>
            <a:off x="457200" y="2198451"/>
            <a:ext cx="8229600" cy="3927712"/>
          </a:xfrm>
        </p:spPr>
        <p:txBody>
          <a:bodyPr/>
          <a:lstStyle/>
          <a:p>
            <a:r>
              <a:rPr dirty="0"/>
              <a:t>Defines a new standard of care</a:t>
            </a:r>
          </a:p>
          <a:p>
            <a:r>
              <a:rPr dirty="0"/>
              <a:t>Empowers families with transparency</a:t>
            </a:r>
          </a:p>
          <a:p>
            <a:r>
              <a:rPr dirty="0"/>
              <a:t>Raises stakes for legal liability and compliance</a:t>
            </a:r>
          </a:p>
          <a:p>
            <a:r>
              <a:rPr dirty="0"/>
              <a:t>Heightens expectations across the board</a:t>
            </a:r>
          </a:p>
          <a:p>
            <a:r>
              <a:rPr dirty="0"/>
              <a:t>Attorneys and advocates must adjust due diligence accordingly</a:t>
            </a:r>
          </a:p>
        </p:txBody>
      </p:sp>
      <p:sp>
        <p:nvSpPr>
          <p:cNvPr id="4" name="Slide Number Placeholder 3">
            <a:extLst>
              <a:ext uri="{FF2B5EF4-FFF2-40B4-BE49-F238E27FC236}">
                <a16:creationId xmlns:a16="http://schemas.microsoft.com/office/drawing/2014/main" id="{77ABF6D5-9B39-D5D8-8A7A-C7729E7330FA}"/>
              </a:ext>
            </a:extLst>
          </p:cNvPr>
          <p:cNvSpPr>
            <a:spLocks noGrp="1"/>
          </p:cNvSpPr>
          <p:nvPr>
            <p:ph type="sldNum" sz="quarter" idx="12"/>
          </p:nvPr>
        </p:nvSpPr>
        <p:spPr/>
        <p:txBody>
          <a:bodyPr/>
          <a:lstStyle/>
          <a:p>
            <a:fld id="{5BF4C540-FE1B-3647-914A-DF266D197CB2}" type="slidenum">
              <a:rPr lang="en-US" smtClean="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502BE-45BD-0CE8-BA93-8F23590215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487CED-0DD4-4321-11ED-31BF585584DF}"/>
              </a:ext>
            </a:extLst>
          </p:cNvPr>
          <p:cNvSpPr>
            <a:spLocks noGrp="1"/>
          </p:cNvSpPr>
          <p:nvPr>
            <p:ph type="title"/>
          </p:nvPr>
        </p:nvSpPr>
        <p:spPr/>
        <p:txBody>
          <a:bodyPr/>
          <a:lstStyle/>
          <a:p>
            <a:r>
              <a:t>Why These Regulations Matter</a:t>
            </a:r>
          </a:p>
        </p:txBody>
      </p:sp>
      <p:sp>
        <p:nvSpPr>
          <p:cNvPr id="3" name="Content Placeholder 2">
            <a:extLst>
              <a:ext uri="{FF2B5EF4-FFF2-40B4-BE49-F238E27FC236}">
                <a16:creationId xmlns:a16="http://schemas.microsoft.com/office/drawing/2014/main" id="{10FC9BB2-7214-8DA2-57D4-D1783ED57F44}"/>
              </a:ext>
            </a:extLst>
          </p:cNvPr>
          <p:cNvSpPr>
            <a:spLocks noGrp="1"/>
          </p:cNvSpPr>
          <p:nvPr>
            <p:ph idx="1"/>
          </p:nvPr>
        </p:nvSpPr>
        <p:spPr>
          <a:xfrm>
            <a:off x="457200" y="1945532"/>
            <a:ext cx="8229600" cy="3927712"/>
          </a:xfrm>
        </p:spPr>
        <p:txBody>
          <a:bodyPr/>
          <a:lstStyle/>
          <a:p>
            <a:r>
              <a:rPr lang="en-US" dirty="0"/>
              <a:t>Widespread noncompliance with new requirements</a:t>
            </a:r>
          </a:p>
          <a:p>
            <a:pPr lvl="1"/>
            <a:r>
              <a:rPr lang="en-US" dirty="0"/>
              <a:t>Faulty premise of labor availability and operator choice</a:t>
            </a:r>
          </a:p>
          <a:p>
            <a:r>
              <a:rPr lang="en-US" dirty="0"/>
              <a:t>Most frequently cited deficiency in 2024 and 2025</a:t>
            </a:r>
          </a:p>
          <a:p>
            <a:r>
              <a:rPr lang="en-US" dirty="0"/>
              <a:t>Changing landscape as struggling operators have closed doors</a:t>
            </a:r>
          </a:p>
          <a:p>
            <a:pPr lvl="1"/>
            <a:r>
              <a:rPr lang="en-US" dirty="0"/>
              <a:t>Fewer beds, particularly for the underserved – all SNFs need to share the burden of care</a:t>
            </a:r>
          </a:p>
          <a:p>
            <a:pPr lvl="1"/>
            <a:r>
              <a:rPr lang="en-US" dirty="0"/>
              <a:t>Labor market adjustment / normalization</a:t>
            </a:r>
          </a:p>
          <a:p>
            <a:r>
              <a:rPr lang="en-US" dirty="0"/>
              <a:t>What does the landscape look like ahead?</a:t>
            </a:r>
          </a:p>
        </p:txBody>
      </p:sp>
      <p:sp>
        <p:nvSpPr>
          <p:cNvPr id="4" name="Slide Number Placeholder 3">
            <a:extLst>
              <a:ext uri="{FF2B5EF4-FFF2-40B4-BE49-F238E27FC236}">
                <a16:creationId xmlns:a16="http://schemas.microsoft.com/office/drawing/2014/main" id="{0387FDD9-79AF-6EEC-CA59-D70554A7A72C}"/>
              </a:ext>
            </a:extLst>
          </p:cNvPr>
          <p:cNvSpPr>
            <a:spLocks noGrp="1"/>
          </p:cNvSpPr>
          <p:nvPr>
            <p:ph type="sldNum" sz="quarter" idx="12"/>
          </p:nvPr>
        </p:nvSpPr>
        <p:spPr/>
        <p:txBody>
          <a:bodyPr/>
          <a:lstStyle/>
          <a:p>
            <a:fld id="{5BF4C540-FE1B-3647-914A-DF266D197CB2}" type="slidenum">
              <a:rPr lang="en-US" smtClean="0"/>
              <a:t>18</a:t>
            </a:fld>
            <a:endParaRPr lang="en-US"/>
          </a:p>
        </p:txBody>
      </p:sp>
    </p:spTree>
    <p:extLst>
      <p:ext uri="{BB962C8B-B14F-4D97-AF65-F5344CB8AC3E}">
        <p14:creationId xmlns:p14="http://schemas.microsoft.com/office/powerpoint/2010/main" val="3174971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Elder Care Attorneys Should Know</a:t>
            </a:r>
          </a:p>
        </p:txBody>
      </p:sp>
      <p:sp>
        <p:nvSpPr>
          <p:cNvPr id="3" name="Content Placeholder 2"/>
          <p:cNvSpPr>
            <a:spLocks noGrp="1"/>
          </p:cNvSpPr>
          <p:nvPr>
            <p:ph idx="1"/>
          </p:nvPr>
        </p:nvSpPr>
        <p:spPr>
          <a:xfrm>
            <a:off x="457200" y="1901760"/>
            <a:ext cx="8229600" cy="3351179"/>
          </a:xfrm>
        </p:spPr>
        <p:txBody>
          <a:bodyPr>
            <a:normAutofit/>
          </a:bodyPr>
          <a:lstStyle/>
          <a:p>
            <a:r>
              <a:rPr dirty="0"/>
              <a:t>When referring:</a:t>
            </a:r>
            <a:endParaRPr lang="en-US" dirty="0"/>
          </a:p>
          <a:p>
            <a:pPr lvl="1"/>
            <a:r>
              <a:rPr dirty="0"/>
              <a:t>Ask about staffing beyond minimums</a:t>
            </a:r>
            <a:endParaRPr lang="en-US" dirty="0"/>
          </a:p>
          <a:p>
            <a:pPr lvl="1"/>
            <a:r>
              <a:rPr dirty="0"/>
              <a:t>Confirm clinical specialties and hospital affiliations</a:t>
            </a:r>
          </a:p>
          <a:p>
            <a:r>
              <a:rPr dirty="0"/>
              <a:t>During care planning:</a:t>
            </a:r>
            <a:endParaRPr lang="en-US" dirty="0"/>
          </a:p>
          <a:p>
            <a:pPr lvl="1"/>
            <a:r>
              <a:rPr dirty="0"/>
              <a:t>Understand how new regs impact compliance and risk</a:t>
            </a:r>
            <a:endParaRPr lang="en-US" dirty="0"/>
          </a:p>
          <a:p>
            <a:pPr lvl="1"/>
            <a:r>
              <a:rPr dirty="0"/>
              <a:t>Review PBJ and survey histories</a:t>
            </a:r>
          </a:p>
          <a:p>
            <a:r>
              <a:rPr dirty="0"/>
              <a:t>When partnering:</a:t>
            </a:r>
            <a:endParaRPr lang="en-US" dirty="0"/>
          </a:p>
          <a:p>
            <a:pPr lvl="1"/>
            <a:r>
              <a:rPr dirty="0"/>
              <a:t>Look for providers with strong leadership and compliance culture</a:t>
            </a:r>
          </a:p>
        </p:txBody>
      </p:sp>
      <p:sp>
        <p:nvSpPr>
          <p:cNvPr id="4" name="Slide Number Placeholder 3">
            <a:extLst>
              <a:ext uri="{FF2B5EF4-FFF2-40B4-BE49-F238E27FC236}">
                <a16:creationId xmlns:a16="http://schemas.microsoft.com/office/drawing/2014/main" id="{18EC3380-D663-E6FA-2B79-BB040BF23929}"/>
              </a:ext>
            </a:extLst>
          </p:cNvPr>
          <p:cNvSpPr>
            <a:spLocks noGrp="1"/>
          </p:cNvSpPr>
          <p:nvPr>
            <p:ph type="sldNum" sz="quarter" idx="12"/>
          </p:nvPr>
        </p:nvSpPr>
        <p:spPr/>
        <p:txBody>
          <a:bodyPr/>
          <a:lstStyle/>
          <a:p>
            <a:fld id="{5BF4C540-FE1B-3647-914A-DF266D197CB2}" type="slidenum">
              <a:rPr lang="en-US" smtClean="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How Allaire Exceeds the Standard</a:t>
            </a:r>
          </a:p>
        </p:txBody>
      </p:sp>
      <p:sp>
        <p:nvSpPr>
          <p:cNvPr id="3" name="Content Placeholder 2"/>
          <p:cNvSpPr>
            <a:spLocks noGrp="1"/>
          </p:cNvSpPr>
          <p:nvPr>
            <p:ph idx="1"/>
          </p:nvPr>
        </p:nvSpPr>
        <p:spPr/>
        <p:txBody>
          <a:bodyPr/>
          <a:lstStyle/>
          <a:p>
            <a:r>
              <a:t>Regularly exceeds PA staffing mandates</a:t>
            </a:r>
          </a:p>
          <a:p>
            <a:r>
              <a:t>Strong internal pipeline and retention initiatives</a:t>
            </a:r>
          </a:p>
          <a:p>
            <a:r>
              <a:t>Allaire University: Training in hospitality and clinical performance</a:t>
            </a:r>
          </a:p>
          <a:p>
            <a:r>
              <a:t>Minimal agency usage</a:t>
            </a:r>
          </a:p>
          <a:p>
            <a:r>
              <a:t>Backed by clinical and regional oversight teams</a:t>
            </a:r>
          </a:p>
          <a:p>
            <a:r>
              <a:t>A culture of excellence, compliance, and patient-centered care</a:t>
            </a:r>
          </a:p>
        </p:txBody>
      </p:sp>
      <p:sp>
        <p:nvSpPr>
          <p:cNvPr id="4" name="Slide Number Placeholder 3">
            <a:extLst>
              <a:ext uri="{FF2B5EF4-FFF2-40B4-BE49-F238E27FC236}">
                <a16:creationId xmlns:a16="http://schemas.microsoft.com/office/drawing/2014/main" id="{AD2F0410-A656-1174-2342-42985B3632E0}"/>
              </a:ext>
            </a:extLst>
          </p:cNvPr>
          <p:cNvSpPr>
            <a:spLocks noGrp="1"/>
          </p:cNvSpPr>
          <p:nvPr>
            <p:ph type="sldNum" sz="quarter" idx="12"/>
          </p:nvPr>
        </p:nvSpPr>
        <p:spPr/>
        <p:txBody>
          <a:bodyPr/>
          <a:lstStyle/>
          <a:p>
            <a:fld id="{5BF4C540-FE1B-3647-914A-DF266D197CB2}" type="slidenum">
              <a:rPr lang="en-US" smtClean="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30">
            <a:extLst>
              <a:ext uri="{FF2B5EF4-FFF2-40B4-BE49-F238E27FC236}">
                <a16:creationId xmlns:a16="http://schemas.microsoft.com/office/drawing/2014/main" id="{B045D6AF-532B-394C-0C6F-38B6628CE9DF}"/>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2F59B25D-9615-9332-C32E-4F458417E11E}"/>
              </a:ext>
            </a:extLst>
          </p:cNvPr>
          <p:cNvSpPr>
            <a:spLocks noGrp="1"/>
          </p:cNvSpPr>
          <p:nvPr>
            <p:ph sz="quarter" idx="4"/>
          </p:nvPr>
        </p:nvSpPr>
        <p:spPr/>
        <p:txBody>
          <a:bodyPr/>
          <a:lstStyle/>
          <a:p>
            <a:endParaRPr lang="en-US" dirty="0"/>
          </a:p>
          <a:p>
            <a:r>
              <a:rPr lang="en-US" dirty="0"/>
              <a:t>Allaire Health Services </a:t>
            </a:r>
          </a:p>
        </p:txBody>
      </p:sp>
      <p:pic>
        <p:nvPicPr>
          <p:cNvPr id="23" name="Picture Placeholder 22">
            <a:extLst>
              <a:ext uri="{FF2B5EF4-FFF2-40B4-BE49-F238E27FC236}">
                <a16:creationId xmlns:a16="http://schemas.microsoft.com/office/drawing/2014/main" id="{D92A2E6E-E7AB-92FB-0E6F-133483021C22}"/>
              </a:ext>
            </a:extLst>
          </p:cNvPr>
          <p:cNvPicPr>
            <a:picLocks noGrp="1" noChangeAspect="1"/>
          </p:cNvPicPr>
          <p:nvPr>
            <p:ph type="pic" sz="quarter" idx="13"/>
          </p:nvPr>
        </p:nvPicPr>
        <p:blipFill>
          <a:blip r:embed="rId3"/>
          <a:srcRect t="12074" b="12074"/>
          <a:stretch/>
        </p:blipFill>
        <p:spPr>
          <a:xfrm>
            <a:off x="3150860" y="1427908"/>
            <a:ext cx="5510255" cy="4179677"/>
          </a:xfrm>
        </p:spPr>
      </p:pic>
      <p:sp>
        <p:nvSpPr>
          <p:cNvPr id="2" name="Slide Number Placeholder 1">
            <a:extLst>
              <a:ext uri="{FF2B5EF4-FFF2-40B4-BE49-F238E27FC236}">
                <a16:creationId xmlns:a16="http://schemas.microsoft.com/office/drawing/2014/main" id="{8251B402-E896-7AEA-450C-8155B52CA085}"/>
              </a:ext>
            </a:extLst>
          </p:cNvPr>
          <p:cNvSpPr>
            <a:spLocks noGrp="1"/>
          </p:cNvSpPr>
          <p:nvPr>
            <p:ph type="sldNum" sz="quarter" idx="16"/>
          </p:nvPr>
        </p:nvSpPr>
        <p:spPr/>
        <p:txBody>
          <a:bodyPr/>
          <a:lstStyle/>
          <a:p>
            <a:fld id="{3A98EE3D-8CD1-4C3F-BD1C-C98C9596463C}" type="slidenum">
              <a:rPr lang="en-US" noProof="0" smtClean="0"/>
              <a:t>21</a:t>
            </a:fld>
            <a:endParaRPr lang="en-US" noProof="0" dirty="0"/>
          </a:p>
        </p:txBody>
      </p:sp>
    </p:spTree>
    <p:extLst>
      <p:ext uri="{BB962C8B-B14F-4D97-AF65-F5344CB8AC3E}">
        <p14:creationId xmlns:p14="http://schemas.microsoft.com/office/powerpoint/2010/main" val="27709593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10596</TotalTime>
  <Words>1309</Words>
  <Application>Microsoft Macintosh PowerPoint</Application>
  <PresentationFormat>On-screen Show (4:3)</PresentationFormat>
  <Paragraphs>188</Paragraphs>
  <Slides>21</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Calabri</vt:lpstr>
      <vt:lpstr>Calibri</vt:lpstr>
      <vt:lpstr>Century Gothic</vt:lpstr>
      <vt:lpstr>Century Schoolbook</vt:lpstr>
      <vt:lpstr>Courier New</vt:lpstr>
      <vt:lpstr>Palatino Linotype</vt:lpstr>
      <vt:lpstr>Times New Roman</vt:lpstr>
      <vt:lpstr>Executive</vt:lpstr>
      <vt:lpstr> Pennsylvania Association of Elder Law Attorneys</vt:lpstr>
      <vt:lpstr>Agenda </vt:lpstr>
      <vt:lpstr>Allaire Health Services</vt:lpstr>
      <vt:lpstr>Allaire – New Jersey </vt:lpstr>
      <vt:lpstr>Allaire – Pennsylvania</vt:lpstr>
      <vt:lpstr>Allaire – Vermont</vt:lpstr>
      <vt:lpstr>Mission and Values</vt:lpstr>
      <vt:lpstr>What makes Allaire different?</vt:lpstr>
      <vt:lpstr>Strategic Partnerships</vt:lpstr>
      <vt:lpstr>30-Day Rehospitalization 2024: avg 20.7%</vt:lpstr>
      <vt:lpstr>Regulatory Updates</vt:lpstr>
      <vt:lpstr>The Basics:  What are the requirements of participation?</vt:lpstr>
      <vt:lpstr>August 2024: CMS Memo QSO-25-12-NH</vt:lpstr>
      <vt:lpstr>Sufficient Nursing Staff, RN 8hrs/7days/wk, Full Time DON, &amp; PBJ</vt:lpstr>
      <vt:lpstr>PowerPoint Presentation</vt:lpstr>
      <vt:lpstr>What Are the New Pennsylvania Staffing Regulations?</vt:lpstr>
      <vt:lpstr>Why These Regulations Matter</vt:lpstr>
      <vt:lpstr>Why These Regulations Matter</vt:lpstr>
      <vt:lpstr>What Elder Care Attorneys Should Know</vt:lpstr>
      <vt:lpstr>How Allaire Exceeds the Standard</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Morris View / AHS Information Session</dc:title>
  <dc:subject/>
  <dc:creator>Chava Goldschmidt</dc:creator>
  <cp:keywords/>
  <dc:description/>
  <cp:lastModifiedBy>Briant Daniel</cp:lastModifiedBy>
  <cp:revision>126</cp:revision>
  <dcterms:created xsi:type="dcterms:W3CDTF">2019-02-13T17:50:12Z</dcterms:created>
  <dcterms:modified xsi:type="dcterms:W3CDTF">2025-06-10T15:08:33Z</dcterms:modified>
  <cp:category/>
</cp:coreProperties>
</file>