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58"/>
  </p:normalViewPr>
  <p:slideViewPr>
    <p:cSldViewPr snapToGrid="0">
      <p:cViewPr varScale="1">
        <p:scale>
          <a:sx n="106" d="100"/>
          <a:sy n="106" d="100"/>
        </p:scale>
        <p:origin x="137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ADF75F-E728-4F79-BD1E-88DBE69E1ADB}" type="doc">
      <dgm:prSet loTypeId="urn:microsoft.com/office/officeart/2005/8/layout/hierarchy3" loCatId="hierarchy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86B7646D-F102-4F4C-856F-6FB709E81B7F}">
      <dgm:prSet/>
      <dgm:spPr/>
      <dgm:t>
        <a:bodyPr/>
        <a:lstStyle/>
        <a:p>
          <a:r>
            <a:rPr lang="en-US"/>
            <a:t>New PA requirement in 2022: nursing facilities must allocate at least 70% of total revenues to direct patient care (rather than administration, profit, etc.).</a:t>
          </a:r>
        </a:p>
      </dgm:t>
    </dgm:pt>
    <dgm:pt modelId="{7D6E8DA1-0C1F-4995-91E3-125CD1487AF0}" type="parTrans" cxnId="{E8696B43-AB1E-4664-8384-5A353DC1E42A}">
      <dgm:prSet/>
      <dgm:spPr/>
      <dgm:t>
        <a:bodyPr/>
        <a:lstStyle/>
        <a:p>
          <a:endParaRPr lang="en-US"/>
        </a:p>
      </dgm:t>
    </dgm:pt>
    <dgm:pt modelId="{ADEE4D27-185D-4477-ABCF-313356D69F08}" type="sibTrans" cxnId="{E8696B43-AB1E-4664-8384-5A353DC1E42A}">
      <dgm:prSet/>
      <dgm:spPr/>
      <dgm:t>
        <a:bodyPr/>
        <a:lstStyle/>
        <a:p>
          <a:endParaRPr lang="en-US"/>
        </a:p>
      </dgm:t>
    </dgm:pt>
    <dgm:pt modelId="{079EFB06-F498-42ED-932D-EE46BC6E2A8E}">
      <dgm:prSet/>
      <dgm:spPr/>
      <dgm:t>
        <a:bodyPr/>
        <a:lstStyle/>
        <a:p>
          <a:r>
            <a:rPr lang="en-US"/>
            <a:t>New York, New Jersey and other states have similar requirements.</a:t>
          </a:r>
        </a:p>
      </dgm:t>
    </dgm:pt>
    <dgm:pt modelId="{A7167C1A-7DEE-486C-AB83-614C6F3140ED}" type="parTrans" cxnId="{34F5B4E9-5714-4E65-B169-20061F5ABDBD}">
      <dgm:prSet/>
      <dgm:spPr/>
      <dgm:t>
        <a:bodyPr/>
        <a:lstStyle/>
        <a:p>
          <a:endParaRPr lang="en-US"/>
        </a:p>
      </dgm:t>
    </dgm:pt>
    <dgm:pt modelId="{ED5174EB-61F4-48C0-A7FD-D32015B72A42}" type="sibTrans" cxnId="{34F5B4E9-5714-4E65-B169-20061F5ABDBD}">
      <dgm:prSet/>
      <dgm:spPr/>
      <dgm:t>
        <a:bodyPr/>
        <a:lstStyle/>
        <a:p>
          <a:endParaRPr lang="en-US"/>
        </a:p>
      </dgm:t>
    </dgm:pt>
    <dgm:pt modelId="{401573F9-7B50-4624-BF01-7C1A3FCE85A7}" type="pres">
      <dgm:prSet presAssocID="{B8ADF75F-E728-4F79-BD1E-88DBE69E1AD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E78516E-4B8B-4509-8762-92AB445B1FB8}" type="pres">
      <dgm:prSet presAssocID="{86B7646D-F102-4F4C-856F-6FB709E81B7F}" presName="root" presStyleCnt="0"/>
      <dgm:spPr/>
    </dgm:pt>
    <dgm:pt modelId="{651468FB-3F70-45D0-9EC8-6D7FA79720A1}" type="pres">
      <dgm:prSet presAssocID="{86B7646D-F102-4F4C-856F-6FB709E81B7F}" presName="rootComposite" presStyleCnt="0"/>
      <dgm:spPr/>
    </dgm:pt>
    <dgm:pt modelId="{A5A58B2B-FF99-4BA3-A128-F5D951CAC974}" type="pres">
      <dgm:prSet presAssocID="{86B7646D-F102-4F4C-856F-6FB709E81B7F}" presName="rootText" presStyleLbl="node1" presStyleIdx="0" presStyleCnt="2"/>
      <dgm:spPr/>
    </dgm:pt>
    <dgm:pt modelId="{E9C491E2-4153-43FF-9A43-D1B66D4409DC}" type="pres">
      <dgm:prSet presAssocID="{86B7646D-F102-4F4C-856F-6FB709E81B7F}" presName="rootConnector" presStyleLbl="node1" presStyleIdx="0" presStyleCnt="2"/>
      <dgm:spPr/>
    </dgm:pt>
    <dgm:pt modelId="{96CD7CD1-2D10-4168-A9CB-0DFD7BEEEEFB}" type="pres">
      <dgm:prSet presAssocID="{86B7646D-F102-4F4C-856F-6FB709E81B7F}" presName="childShape" presStyleCnt="0"/>
      <dgm:spPr/>
    </dgm:pt>
    <dgm:pt modelId="{3F057317-D54B-4A90-B60A-EDCACB4C76B1}" type="pres">
      <dgm:prSet presAssocID="{079EFB06-F498-42ED-932D-EE46BC6E2A8E}" presName="root" presStyleCnt="0"/>
      <dgm:spPr/>
    </dgm:pt>
    <dgm:pt modelId="{C18882AA-882C-40EA-A1E0-53C8E1811F57}" type="pres">
      <dgm:prSet presAssocID="{079EFB06-F498-42ED-932D-EE46BC6E2A8E}" presName="rootComposite" presStyleCnt="0"/>
      <dgm:spPr/>
    </dgm:pt>
    <dgm:pt modelId="{D258289E-1885-4CEE-BE53-2F446408C299}" type="pres">
      <dgm:prSet presAssocID="{079EFB06-F498-42ED-932D-EE46BC6E2A8E}" presName="rootText" presStyleLbl="node1" presStyleIdx="1" presStyleCnt="2"/>
      <dgm:spPr/>
    </dgm:pt>
    <dgm:pt modelId="{47A1D6B0-5928-4861-A26A-B65A1114AEE7}" type="pres">
      <dgm:prSet presAssocID="{079EFB06-F498-42ED-932D-EE46BC6E2A8E}" presName="rootConnector" presStyleLbl="node1" presStyleIdx="1" presStyleCnt="2"/>
      <dgm:spPr/>
    </dgm:pt>
    <dgm:pt modelId="{C41339E3-86C0-4164-AF65-39BF86D39A4C}" type="pres">
      <dgm:prSet presAssocID="{079EFB06-F498-42ED-932D-EE46BC6E2A8E}" presName="childShape" presStyleCnt="0"/>
      <dgm:spPr/>
    </dgm:pt>
  </dgm:ptLst>
  <dgm:cxnLst>
    <dgm:cxn modelId="{8860EE3A-6115-4FD3-BB81-D115FBC2EAC3}" type="presOf" srcId="{B8ADF75F-E728-4F79-BD1E-88DBE69E1ADB}" destId="{401573F9-7B50-4624-BF01-7C1A3FCE85A7}" srcOrd="0" destOrd="0" presId="urn:microsoft.com/office/officeart/2005/8/layout/hierarchy3"/>
    <dgm:cxn modelId="{E8696B43-AB1E-4664-8384-5A353DC1E42A}" srcId="{B8ADF75F-E728-4F79-BD1E-88DBE69E1ADB}" destId="{86B7646D-F102-4F4C-856F-6FB709E81B7F}" srcOrd="0" destOrd="0" parTransId="{7D6E8DA1-0C1F-4995-91E3-125CD1487AF0}" sibTransId="{ADEE4D27-185D-4477-ABCF-313356D69F08}"/>
    <dgm:cxn modelId="{5FCDFE81-346A-4ECB-866C-9A66D26CBDFF}" type="presOf" srcId="{079EFB06-F498-42ED-932D-EE46BC6E2A8E}" destId="{D258289E-1885-4CEE-BE53-2F446408C299}" srcOrd="0" destOrd="0" presId="urn:microsoft.com/office/officeart/2005/8/layout/hierarchy3"/>
    <dgm:cxn modelId="{68155EAB-30BB-459E-B1B1-1EB934EC590E}" type="presOf" srcId="{86B7646D-F102-4F4C-856F-6FB709E81B7F}" destId="{A5A58B2B-FF99-4BA3-A128-F5D951CAC974}" srcOrd="0" destOrd="0" presId="urn:microsoft.com/office/officeart/2005/8/layout/hierarchy3"/>
    <dgm:cxn modelId="{8CC06BB8-E9C5-4116-BD0B-029C333F7772}" type="presOf" srcId="{079EFB06-F498-42ED-932D-EE46BC6E2A8E}" destId="{47A1D6B0-5928-4861-A26A-B65A1114AEE7}" srcOrd="1" destOrd="0" presId="urn:microsoft.com/office/officeart/2005/8/layout/hierarchy3"/>
    <dgm:cxn modelId="{428F81C7-51B1-4B3D-8C6F-0D6C96BCA593}" type="presOf" srcId="{86B7646D-F102-4F4C-856F-6FB709E81B7F}" destId="{E9C491E2-4153-43FF-9A43-D1B66D4409DC}" srcOrd="1" destOrd="0" presId="urn:microsoft.com/office/officeart/2005/8/layout/hierarchy3"/>
    <dgm:cxn modelId="{34F5B4E9-5714-4E65-B169-20061F5ABDBD}" srcId="{B8ADF75F-E728-4F79-BD1E-88DBE69E1ADB}" destId="{079EFB06-F498-42ED-932D-EE46BC6E2A8E}" srcOrd="1" destOrd="0" parTransId="{A7167C1A-7DEE-486C-AB83-614C6F3140ED}" sibTransId="{ED5174EB-61F4-48C0-A7FD-D32015B72A42}"/>
    <dgm:cxn modelId="{550B84B4-33A9-4EA3-B0AD-29F20586E81B}" type="presParOf" srcId="{401573F9-7B50-4624-BF01-7C1A3FCE85A7}" destId="{7E78516E-4B8B-4509-8762-92AB445B1FB8}" srcOrd="0" destOrd="0" presId="urn:microsoft.com/office/officeart/2005/8/layout/hierarchy3"/>
    <dgm:cxn modelId="{FEC3CB90-9E51-4009-9595-283898968417}" type="presParOf" srcId="{7E78516E-4B8B-4509-8762-92AB445B1FB8}" destId="{651468FB-3F70-45D0-9EC8-6D7FA79720A1}" srcOrd="0" destOrd="0" presId="urn:microsoft.com/office/officeart/2005/8/layout/hierarchy3"/>
    <dgm:cxn modelId="{8A8B50D2-EC26-4AB9-AF75-64ED64569CC0}" type="presParOf" srcId="{651468FB-3F70-45D0-9EC8-6D7FA79720A1}" destId="{A5A58B2B-FF99-4BA3-A128-F5D951CAC974}" srcOrd="0" destOrd="0" presId="urn:microsoft.com/office/officeart/2005/8/layout/hierarchy3"/>
    <dgm:cxn modelId="{9309BC29-079D-4F54-AB32-256F67A6D723}" type="presParOf" srcId="{651468FB-3F70-45D0-9EC8-6D7FA79720A1}" destId="{E9C491E2-4153-43FF-9A43-D1B66D4409DC}" srcOrd="1" destOrd="0" presId="urn:microsoft.com/office/officeart/2005/8/layout/hierarchy3"/>
    <dgm:cxn modelId="{37A45E96-CEC7-4BE4-BC8B-45C8E7A974AA}" type="presParOf" srcId="{7E78516E-4B8B-4509-8762-92AB445B1FB8}" destId="{96CD7CD1-2D10-4168-A9CB-0DFD7BEEEEFB}" srcOrd="1" destOrd="0" presId="urn:microsoft.com/office/officeart/2005/8/layout/hierarchy3"/>
    <dgm:cxn modelId="{D52A0D3F-8375-49E1-A761-6FBE0CF1E299}" type="presParOf" srcId="{401573F9-7B50-4624-BF01-7C1A3FCE85A7}" destId="{3F057317-D54B-4A90-B60A-EDCACB4C76B1}" srcOrd="1" destOrd="0" presId="urn:microsoft.com/office/officeart/2005/8/layout/hierarchy3"/>
    <dgm:cxn modelId="{EB31DDED-CC68-43AF-93D8-E2F4ED7EB2A2}" type="presParOf" srcId="{3F057317-D54B-4A90-B60A-EDCACB4C76B1}" destId="{C18882AA-882C-40EA-A1E0-53C8E1811F57}" srcOrd="0" destOrd="0" presId="urn:microsoft.com/office/officeart/2005/8/layout/hierarchy3"/>
    <dgm:cxn modelId="{53683001-EF88-477A-B61E-2E0F2CD323C6}" type="presParOf" srcId="{C18882AA-882C-40EA-A1E0-53C8E1811F57}" destId="{D258289E-1885-4CEE-BE53-2F446408C299}" srcOrd="0" destOrd="0" presId="urn:microsoft.com/office/officeart/2005/8/layout/hierarchy3"/>
    <dgm:cxn modelId="{3A0736EC-FADB-4F73-994E-44958454D616}" type="presParOf" srcId="{C18882AA-882C-40EA-A1E0-53C8E1811F57}" destId="{47A1D6B0-5928-4861-A26A-B65A1114AEE7}" srcOrd="1" destOrd="0" presId="urn:microsoft.com/office/officeart/2005/8/layout/hierarchy3"/>
    <dgm:cxn modelId="{E55C8607-CD9E-4D4A-93FA-7A138F1DA0D2}" type="presParOf" srcId="{3F057317-D54B-4A90-B60A-EDCACB4C76B1}" destId="{C41339E3-86C0-4164-AF65-39BF86D39A4C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9FF4D7-39CF-4DBE-B736-3E4B4DDA060D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6D8B3A6-43E1-4924-A168-D48DA0141538}">
      <dgm:prSet/>
      <dgm:spPr/>
      <dgm:t>
        <a:bodyPr/>
        <a:lstStyle/>
        <a:p>
          <a:r>
            <a:rPr lang="en-US"/>
            <a:t>Notice to public and opportunity to comment</a:t>
          </a:r>
        </a:p>
      </dgm:t>
    </dgm:pt>
    <dgm:pt modelId="{209FB35D-EF4B-4AA4-947F-F3B81C47FFE8}" type="parTrans" cxnId="{9BD60129-E1A9-47A2-85E6-77DAA3B22214}">
      <dgm:prSet/>
      <dgm:spPr/>
      <dgm:t>
        <a:bodyPr/>
        <a:lstStyle/>
        <a:p>
          <a:endParaRPr lang="en-US"/>
        </a:p>
      </dgm:t>
    </dgm:pt>
    <dgm:pt modelId="{9BB8ACF7-EEF9-438D-B757-9478AEC96A93}" type="sibTrans" cxnId="{9BD60129-E1A9-47A2-85E6-77DAA3B22214}">
      <dgm:prSet/>
      <dgm:spPr/>
      <dgm:t>
        <a:bodyPr/>
        <a:lstStyle/>
        <a:p>
          <a:endParaRPr lang="en-US"/>
        </a:p>
      </dgm:t>
    </dgm:pt>
    <dgm:pt modelId="{12EF9172-8C88-45BF-BBAC-274274730E9B}">
      <dgm:prSet/>
      <dgm:spPr/>
      <dgm:t>
        <a:bodyPr/>
        <a:lstStyle/>
        <a:p>
          <a:r>
            <a:rPr lang="en-US"/>
            <a:t>Department of Health will consider:</a:t>
          </a:r>
        </a:p>
      </dgm:t>
    </dgm:pt>
    <dgm:pt modelId="{EEFFFAAC-3C40-4CBA-898E-D9032F4F2CF8}" type="parTrans" cxnId="{7AB6F8E4-2483-4974-93FF-FCBBC983C5C7}">
      <dgm:prSet/>
      <dgm:spPr/>
      <dgm:t>
        <a:bodyPr/>
        <a:lstStyle/>
        <a:p>
          <a:endParaRPr lang="en-US"/>
        </a:p>
      </dgm:t>
    </dgm:pt>
    <dgm:pt modelId="{A929BC57-47EB-42C5-A0D1-0F6BC1D5896A}" type="sibTrans" cxnId="{7AB6F8E4-2483-4974-93FF-FCBBC983C5C7}">
      <dgm:prSet/>
      <dgm:spPr/>
      <dgm:t>
        <a:bodyPr/>
        <a:lstStyle/>
        <a:p>
          <a:endParaRPr lang="en-US"/>
        </a:p>
      </dgm:t>
    </dgm:pt>
    <dgm:pt modelId="{64429536-4C73-4713-9E22-884717321D10}">
      <dgm:prSet/>
      <dgm:spPr/>
      <dgm:t>
        <a:bodyPr/>
        <a:lstStyle/>
        <a:p>
          <a:r>
            <a:rPr lang="en-US"/>
            <a:t>Past performance,</a:t>
          </a:r>
        </a:p>
      </dgm:t>
    </dgm:pt>
    <dgm:pt modelId="{16CB62E8-7224-4CBF-B7CD-A64B42849072}" type="parTrans" cxnId="{361AE834-1F96-4A93-92CF-A75B8D290A4A}">
      <dgm:prSet/>
      <dgm:spPr/>
      <dgm:t>
        <a:bodyPr/>
        <a:lstStyle/>
        <a:p>
          <a:endParaRPr lang="en-US"/>
        </a:p>
      </dgm:t>
    </dgm:pt>
    <dgm:pt modelId="{2D2C30CF-1149-4298-9A69-08A583E9483A}" type="sibTrans" cxnId="{361AE834-1F96-4A93-92CF-A75B8D290A4A}">
      <dgm:prSet/>
      <dgm:spPr/>
      <dgm:t>
        <a:bodyPr/>
        <a:lstStyle/>
        <a:p>
          <a:endParaRPr lang="en-US"/>
        </a:p>
      </dgm:t>
    </dgm:pt>
    <dgm:pt modelId="{6FCD8D5C-8771-48C4-AE16-13892DDECE8B}">
      <dgm:prSet/>
      <dgm:spPr/>
      <dgm:t>
        <a:bodyPr/>
        <a:lstStyle/>
        <a:p>
          <a:r>
            <a:rPr lang="en-US"/>
            <a:t>Demonstrated financial and organizational capacity to successfully operate facility in compliance with requirements,</a:t>
          </a:r>
        </a:p>
      </dgm:t>
    </dgm:pt>
    <dgm:pt modelId="{FF4883B4-41EB-42BC-9D79-3CAF10045211}" type="parTrans" cxnId="{8E04B424-1198-4BA5-B596-1E8E864BEECC}">
      <dgm:prSet/>
      <dgm:spPr/>
      <dgm:t>
        <a:bodyPr/>
        <a:lstStyle/>
        <a:p>
          <a:endParaRPr lang="en-US"/>
        </a:p>
      </dgm:t>
    </dgm:pt>
    <dgm:pt modelId="{C9C017C6-09E2-4F42-9BC6-FFB4F2ED282A}" type="sibTrans" cxnId="{8E04B424-1198-4BA5-B596-1E8E864BEECC}">
      <dgm:prSet/>
      <dgm:spPr/>
      <dgm:t>
        <a:bodyPr/>
        <a:lstStyle/>
        <a:p>
          <a:endParaRPr lang="en-US"/>
        </a:p>
      </dgm:t>
    </dgm:pt>
    <dgm:pt modelId="{F2F57815-BD6E-4B3B-A558-A93A409C30B9}">
      <dgm:prSet/>
      <dgm:spPr/>
      <dgm:t>
        <a:bodyPr/>
        <a:lstStyle/>
        <a:p>
          <a:r>
            <a:rPr lang="en-US"/>
            <a:t>History of regulatory compliance, including evidence of consistent delivery of quality care and</a:t>
          </a:r>
        </a:p>
      </dgm:t>
    </dgm:pt>
    <dgm:pt modelId="{55250422-EFB7-4A80-9D24-24A69DFDEEF9}" type="parTrans" cxnId="{81F352F2-84BB-4094-8EA0-85E7F16D5CBF}">
      <dgm:prSet/>
      <dgm:spPr/>
      <dgm:t>
        <a:bodyPr/>
        <a:lstStyle/>
        <a:p>
          <a:endParaRPr lang="en-US"/>
        </a:p>
      </dgm:t>
    </dgm:pt>
    <dgm:pt modelId="{1DE04700-20FF-43F3-A4F5-E8DBF4286800}" type="sibTrans" cxnId="{81F352F2-84BB-4094-8EA0-85E7F16D5CBF}">
      <dgm:prSet/>
      <dgm:spPr/>
      <dgm:t>
        <a:bodyPr/>
        <a:lstStyle/>
        <a:p>
          <a:endParaRPr lang="en-US"/>
        </a:p>
      </dgm:t>
    </dgm:pt>
    <dgm:pt modelId="{EBD5BF9C-B502-4437-B5BB-0B6FE93ACD57}">
      <dgm:prSet/>
      <dgm:spPr/>
      <dgm:t>
        <a:bodyPr/>
        <a:lstStyle/>
        <a:p>
          <a:r>
            <a:rPr lang="en-US"/>
            <a:t>Public comments.</a:t>
          </a:r>
        </a:p>
      </dgm:t>
    </dgm:pt>
    <dgm:pt modelId="{00E08759-8869-4B95-A688-0A449E6C79EB}" type="parTrans" cxnId="{8C4DA275-D5F6-47C9-8DD2-0F62C80A5D43}">
      <dgm:prSet/>
      <dgm:spPr/>
      <dgm:t>
        <a:bodyPr/>
        <a:lstStyle/>
        <a:p>
          <a:endParaRPr lang="en-US"/>
        </a:p>
      </dgm:t>
    </dgm:pt>
    <dgm:pt modelId="{C76D33E3-9AEE-4875-9B9E-71BDD53B13D5}" type="sibTrans" cxnId="{8C4DA275-D5F6-47C9-8DD2-0F62C80A5D43}">
      <dgm:prSet/>
      <dgm:spPr/>
      <dgm:t>
        <a:bodyPr/>
        <a:lstStyle/>
        <a:p>
          <a:endParaRPr lang="en-US"/>
        </a:p>
      </dgm:t>
    </dgm:pt>
    <dgm:pt modelId="{CDD7AE57-8FBD-48EC-BB03-2AA97C171F51}" type="pres">
      <dgm:prSet presAssocID="{6B9FF4D7-39CF-4DBE-B736-3E4B4DDA060D}" presName="linear" presStyleCnt="0">
        <dgm:presLayoutVars>
          <dgm:animLvl val="lvl"/>
          <dgm:resizeHandles val="exact"/>
        </dgm:presLayoutVars>
      </dgm:prSet>
      <dgm:spPr/>
    </dgm:pt>
    <dgm:pt modelId="{4D9E1C6B-3F24-4EE4-BFA8-48F5A2EFF2A1}" type="pres">
      <dgm:prSet presAssocID="{D6D8B3A6-43E1-4924-A168-D48DA014153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31AA567-643B-453E-8CF6-8BD0AF874BC1}" type="pres">
      <dgm:prSet presAssocID="{9BB8ACF7-EEF9-438D-B757-9478AEC96A93}" presName="spacer" presStyleCnt="0"/>
      <dgm:spPr/>
    </dgm:pt>
    <dgm:pt modelId="{F5FC198E-E436-4160-8349-86BEAD99EB88}" type="pres">
      <dgm:prSet presAssocID="{12EF9172-8C88-45BF-BBAC-274274730E9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4DCEA41C-FA2D-4E18-B8EE-6CA6C8F86A67}" type="pres">
      <dgm:prSet presAssocID="{12EF9172-8C88-45BF-BBAC-274274730E9B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8E04B424-1198-4BA5-B596-1E8E864BEECC}" srcId="{12EF9172-8C88-45BF-BBAC-274274730E9B}" destId="{6FCD8D5C-8771-48C4-AE16-13892DDECE8B}" srcOrd="1" destOrd="0" parTransId="{FF4883B4-41EB-42BC-9D79-3CAF10045211}" sibTransId="{C9C017C6-09E2-4F42-9BC6-FFB4F2ED282A}"/>
    <dgm:cxn modelId="{9BD60129-E1A9-47A2-85E6-77DAA3B22214}" srcId="{6B9FF4D7-39CF-4DBE-B736-3E4B4DDA060D}" destId="{D6D8B3A6-43E1-4924-A168-D48DA0141538}" srcOrd="0" destOrd="0" parTransId="{209FB35D-EF4B-4AA4-947F-F3B81C47FFE8}" sibTransId="{9BB8ACF7-EEF9-438D-B757-9478AEC96A93}"/>
    <dgm:cxn modelId="{361AE834-1F96-4A93-92CF-A75B8D290A4A}" srcId="{12EF9172-8C88-45BF-BBAC-274274730E9B}" destId="{64429536-4C73-4713-9E22-884717321D10}" srcOrd="0" destOrd="0" parTransId="{16CB62E8-7224-4CBF-B7CD-A64B42849072}" sibTransId="{2D2C30CF-1149-4298-9A69-08A583E9483A}"/>
    <dgm:cxn modelId="{75C43041-AEA1-4205-9E0D-46DD1BF74358}" type="presOf" srcId="{F2F57815-BD6E-4B3B-A558-A93A409C30B9}" destId="{4DCEA41C-FA2D-4E18-B8EE-6CA6C8F86A67}" srcOrd="0" destOrd="2" presId="urn:microsoft.com/office/officeart/2005/8/layout/vList2"/>
    <dgm:cxn modelId="{66B3F850-0BD8-495D-8C7E-AC5C9FEB17B3}" type="presOf" srcId="{EBD5BF9C-B502-4437-B5BB-0B6FE93ACD57}" destId="{4DCEA41C-FA2D-4E18-B8EE-6CA6C8F86A67}" srcOrd="0" destOrd="3" presId="urn:microsoft.com/office/officeart/2005/8/layout/vList2"/>
    <dgm:cxn modelId="{395A7475-BDBC-4349-B1F5-492677A23019}" type="presOf" srcId="{D6D8B3A6-43E1-4924-A168-D48DA0141538}" destId="{4D9E1C6B-3F24-4EE4-BFA8-48F5A2EFF2A1}" srcOrd="0" destOrd="0" presId="urn:microsoft.com/office/officeart/2005/8/layout/vList2"/>
    <dgm:cxn modelId="{8C4DA275-D5F6-47C9-8DD2-0F62C80A5D43}" srcId="{12EF9172-8C88-45BF-BBAC-274274730E9B}" destId="{EBD5BF9C-B502-4437-B5BB-0B6FE93ACD57}" srcOrd="3" destOrd="0" parTransId="{00E08759-8869-4B95-A688-0A449E6C79EB}" sibTransId="{C76D33E3-9AEE-4875-9B9E-71BDD53B13D5}"/>
    <dgm:cxn modelId="{A47B848D-01D6-479B-A555-934EF898F165}" type="presOf" srcId="{6FCD8D5C-8771-48C4-AE16-13892DDECE8B}" destId="{4DCEA41C-FA2D-4E18-B8EE-6CA6C8F86A67}" srcOrd="0" destOrd="1" presId="urn:microsoft.com/office/officeart/2005/8/layout/vList2"/>
    <dgm:cxn modelId="{1723BF9B-8B61-46A3-92A1-D15DB00E4212}" type="presOf" srcId="{6B9FF4D7-39CF-4DBE-B736-3E4B4DDA060D}" destId="{CDD7AE57-8FBD-48EC-BB03-2AA97C171F51}" srcOrd="0" destOrd="0" presId="urn:microsoft.com/office/officeart/2005/8/layout/vList2"/>
    <dgm:cxn modelId="{17D789D1-F902-419A-BAEB-B3AD4F410224}" type="presOf" srcId="{64429536-4C73-4713-9E22-884717321D10}" destId="{4DCEA41C-FA2D-4E18-B8EE-6CA6C8F86A67}" srcOrd="0" destOrd="0" presId="urn:microsoft.com/office/officeart/2005/8/layout/vList2"/>
    <dgm:cxn modelId="{7AB6F8E4-2483-4974-93FF-FCBBC983C5C7}" srcId="{6B9FF4D7-39CF-4DBE-B736-3E4B4DDA060D}" destId="{12EF9172-8C88-45BF-BBAC-274274730E9B}" srcOrd="1" destOrd="0" parTransId="{EEFFFAAC-3C40-4CBA-898E-D9032F4F2CF8}" sibTransId="{A929BC57-47EB-42C5-A0D1-0F6BC1D5896A}"/>
    <dgm:cxn modelId="{052ECFE5-1149-49DC-920E-94C8FFF2A21B}" type="presOf" srcId="{12EF9172-8C88-45BF-BBAC-274274730E9B}" destId="{F5FC198E-E436-4160-8349-86BEAD99EB88}" srcOrd="0" destOrd="0" presId="urn:microsoft.com/office/officeart/2005/8/layout/vList2"/>
    <dgm:cxn modelId="{81F352F2-84BB-4094-8EA0-85E7F16D5CBF}" srcId="{12EF9172-8C88-45BF-BBAC-274274730E9B}" destId="{F2F57815-BD6E-4B3B-A558-A93A409C30B9}" srcOrd="2" destOrd="0" parTransId="{55250422-EFB7-4A80-9D24-24A69DFDEEF9}" sibTransId="{1DE04700-20FF-43F3-A4F5-E8DBF4286800}"/>
    <dgm:cxn modelId="{39850ED8-A52A-4061-AF8B-10EFBA732108}" type="presParOf" srcId="{CDD7AE57-8FBD-48EC-BB03-2AA97C171F51}" destId="{4D9E1C6B-3F24-4EE4-BFA8-48F5A2EFF2A1}" srcOrd="0" destOrd="0" presId="urn:microsoft.com/office/officeart/2005/8/layout/vList2"/>
    <dgm:cxn modelId="{91BF375C-0513-4E11-B516-0217B195D45C}" type="presParOf" srcId="{CDD7AE57-8FBD-48EC-BB03-2AA97C171F51}" destId="{B31AA567-643B-453E-8CF6-8BD0AF874BC1}" srcOrd="1" destOrd="0" presId="urn:microsoft.com/office/officeart/2005/8/layout/vList2"/>
    <dgm:cxn modelId="{E821CBBF-EA51-4618-95F7-8326B313C8EB}" type="presParOf" srcId="{CDD7AE57-8FBD-48EC-BB03-2AA97C171F51}" destId="{F5FC198E-E436-4160-8349-86BEAD99EB88}" srcOrd="2" destOrd="0" presId="urn:microsoft.com/office/officeart/2005/8/layout/vList2"/>
    <dgm:cxn modelId="{B47F3BDE-824B-4B49-AEBF-F1DB36C585BF}" type="presParOf" srcId="{CDD7AE57-8FBD-48EC-BB03-2AA97C171F51}" destId="{4DCEA41C-FA2D-4E18-B8EE-6CA6C8F86A67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A58B2B-FF99-4BA3-A128-F5D951CAC974}">
      <dsp:nvSpPr>
        <dsp:cNvPr id="0" name=""/>
        <dsp:cNvSpPr/>
      </dsp:nvSpPr>
      <dsp:spPr>
        <a:xfrm>
          <a:off x="813" y="1986381"/>
          <a:ext cx="2962313" cy="14811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New PA requirement in 2022: nursing facilities must allocate at least 70% of total revenues to direct patient care (rather than administration, profit, etc.).</a:t>
          </a:r>
        </a:p>
      </dsp:txBody>
      <dsp:txXfrm>
        <a:off x="44195" y="2029763"/>
        <a:ext cx="2875549" cy="1394392"/>
      </dsp:txXfrm>
    </dsp:sp>
    <dsp:sp modelId="{D258289E-1885-4CEE-BE53-2F446408C299}">
      <dsp:nvSpPr>
        <dsp:cNvPr id="0" name=""/>
        <dsp:cNvSpPr/>
      </dsp:nvSpPr>
      <dsp:spPr>
        <a:xfrm>
          <a:off x="3703705" y="1986381"/>
          <a:ext cx="2962313" cy="14811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New York, New Jersey and other states have similar requirements.</a:t>
          </a:r>
        </a:p>
      </dsp:txBody>
      <dsp:txXfrm>
        <a:off x="3747087" y="2029763"/>
        <a:ext cx="2875549" cy="13943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9E1C6B-3F24-4EE4-BFA8-48F5A2EFF2A1}">
      <dsp:nvSpPr>
        <dsp:cNvPr id="0" name=""/>
        <dsp:cNvSpPr/>
      </dsp:nvSpPr>
      <dsp:spPr>
        <a:xfrm>
          <a:off x="0" y="31009"/>
          <a:ext cx="6666833" cy="11934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Notice to public and opportunity to comment</a:t>
          </a:r>
        </a:p>
      </dsp:txBody>
      <dsp:txXfrm>
        <a:off x="58257" y="89266"/>
        <a:ext cx="6550319" cy="1076886"/>
      </dsp:txXfrm>
    </dsp:sp>
    <dsp:sp modelId="{F5FC198E-E436-4160-8349-86BEAD99EB88}">
      <dsp:nvSpPr>
        <dsp:cNvPr id="0" name=""/>
        <dsp:cNvSpPr/>
      </dsp:nvSpPr>
      <dsp:spPr>
        <a:xfrm>
          <a:off x="0" y="1310809"/>
          <a:ext cx="6666833" cy="1193400"/>
        </a:xfrm>
        <a:prstGeom prst="roundRect">
          <a:avLst/>
        </a:prstGeom>
        <a:gradFill rotWithShape="0">
          <a:gsLst>
            <a:gs pos="0">
              <a:schemeClr val="accent2">
                <a:hueOff val="6443612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2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2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Department of Health will consider:</a:t>
          </a:r>
        </a:p>
      </dsp:txBody>
      <dsp:txXfrm>
        <a:off x="58257" y="1369066"/>
        <a:ext cx="6550319" cy="1076886"/>
      </dsp:txXfrm>
    </dsp:sp>
    <dsp:sp modelId="{4DCEA41C-FA2D-4E18-B8EE-6CA6C8F86A67}">
      <dsp:nvSpPr>
        <dsp:cNvPr id="0" name=""/>
        <dsp:cNvSpPr/>
      </dsp:nvSpPr>
      <dsp:spPr>
        <a:xfrm>
          <a:off x="0" y="2504209"/>
          <a:ext cx="6666833" cy="2918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672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Past performance,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Demonstrated financial and organizational capacity to successfully operate facility in compliance with requirements,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History of regulatory compliance, including evidence of consistent delivery of quality care and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Public comments.</a:t>
          </a:r>
        </a:p>
      </dsp:txBody>
      <dsp:txXfrm>
        <a:off x="0" y="2504209"/>
        <a:ext cx="6666833" cy="29187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1791E2-D121-45A3-B665-25DBE8EC3D07}" type="datetimeFigureOut">
              <a:rPr lang="en-US" smtClean="0"/>
              <a:t>6/10/25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7B5193-EDDD-4FE1-AB9F-DF2589A3D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116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B5193-EDDD-4FE1-AB9F-DF2589A3DA0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009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79DFD-EE5B-6988-65D4-C85B447BDC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4F6D71-0B44-64E1-7878-2CAAC3A139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7D22E1-D812-BB50-2EC0-6E69F4790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95C1A-A412-2B40-8061-F0EC03D42C57}" type="datetime1">
              <a:rPr lang="en-US" smtClean="0"/>
              <a:t>6/10/25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6A88F-912E-A068-3BE5-DE08902E9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ECAF3-D4ED-77D5-EDE2-65CA8A52D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5FE1-CE3E-4174-85DF-5B7C492DD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469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BB98A-17E7-2AFE-97BD-8EDA285BE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0D758-832F-8833-6172-C5A4291114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C49730-ECB0-D27B-50E2-26C1D6B4A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2FA5A-D096-304E-AC1B-7E9DDC88A9BE}" type="datetime1">
              <a:rPr lang="en-US" smtClean="0"/>
              <a:t>6/10/25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48048-7D39-E11F-4976-42A288F44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2C8F32-8010-5086-ED7B-2446C7D2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5FE1-CE3E-4174-85DF-5B7C492DD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720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961AB-890F-05BA-D24A-6775A9292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DF4708-B56D-8719-2ABC-1991888E3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DBF790-C2BF-3A3C-A868-FF12C978E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1751D-A816-7245-A1D4-9EA2095EE3CB}" type="datetime1">
              <a:rPr lang="en-US" smtClean="0"/>
              <a:t>6/10/25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28CCBF-2B8D-A534-6012-AC6582685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60FC3-4570-A0F2-5C66-6DC8C04CE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5FE1-CE3E-4174-85DF-5B7C492DD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780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E958F-5055-F69D-417E-35F9D4921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A88C0-FAE0-4812-6728-AC0A5692B7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B549AF-3848-6FDC-97D3-BE0F487659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840F02-C344-68D0-717D-2B1990838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9A320-0087-7346-A353-DD00EDCB2E26}" type="datetime1">
              <a:rPr lang="en-US" smtClean="0"/>
              <a:t>6/10/25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73D1B3-8ED4-1688-3234-EE9FFF52E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FC4E8-EF78-D915-9C94-B1AE19CAA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5FE1-CE3E-4174-85DF-5B7C492DD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25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FEDF8-BFBF-2E7C-0D40-9EB981972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2BE729-7099-9D1F-D3B8-0553ACADAE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161118-3F59-0474-E18D-801485B9E2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816826-D130-AE46-AF73-ACE0399AD1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4196D1-1154-8DE9-5F48-658C1DA31F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D77797-D8BF-0B69-7D05-DFA12F450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B6493-1187-504A-8160-9EEDFBBFFB5E}" type="datetime1">
              <a:rPr lang="en-US" smtClean="0"/>
              <a:t>6/10/25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9A052F-C4FC-1D03-142A-78DEDE356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064751-6CE3-114C-E5A0-1FE56A1D6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5FE1-CE3E-4174-85DF-5B7C492DD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438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8C3C3-1D99-C955-209D-F64D376FB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62158A-B902-57F9-974F-91CCC140C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7BABB-A2A3-094C-8D29-7D80D5BD5E54}" type="datetime1">
              <a:rPr lang="en-US" smtClean="0"/>
              <a:t>6/10/25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83556C-1130-05D1-956F-B83C65564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5F4B98-4D77-DB66-AB79-FFD1C6214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5FE1-CE3E-4174-85DF-5B7C492DD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993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BFBB9D-650F-78A8-9DEE-9B3D72F3F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0C383-2F21-B44E-9D2C-ABF7AF43B944}" type="datetime1">
              <a:rPr lang="en-US" smtClean="0"/>
              <a:t>6/10/25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96FDA2-A59A-CD48-73B9-A9F2194DC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21A80-460C-7D9E-A6C7-AC67B4A75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5FE1-CE3E-4174-85DF-5B7C492DD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083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625D4-E3EB-102D-6544-7EB9C132E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B39E0-CA71-1B69-9954-202C8BC7C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E4E0A3-4895-52DE-B5A0-53CC0890E7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C3517A-0E0E-E6E1-8DF3-9E797A6E6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B7F7A-08CE-F84E-B5D9-9B05BE8B7FE7}" type="datetime1">
              <a:rPr lang="en-US" smtClean="0"/>
              <a:t>6/10/25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4C1508-4F75-C393-7D29-5506E6670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C8F1EF-D456-E7D8-844F-303D66759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5FE1-CE3E-4174-85DF-5B7C492DD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934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21313-F8FA-BD69-E901-88ADF471E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36EC7B-7418-84DB-C97A-6D72E94183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23DD85-801D-69A1-A207-6BD58B70E3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3B3A2D-8C70-26E9-3A48-5001DF3DF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C1969-CB1B-1F48-834D-C94A1B9C20D2}" type="datetime1">
              <a:rPr lang="en-US" smtClean="0"/>
              <a:t>6/10/25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207417-F222-EF86-AE44-D5CCB6D37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2C4F5A-7247-50AE-BDA3-30B6F732B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5FE1-CE3E-4174-85DF-5B7C492DD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226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32E0D-C773-2C26-5247-170B6C49F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C6110D-D13C-4090-11BD-672672EF44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21A298-18D7-5385-4D89-D798D441E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7AC62-0516-3C4C-9C4D-837AC75D4C50}" type="datetime1">
              <a:rPr lang="en-US" smtClean="0"/>
              <a:t>6/10/25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AA648-1D3B-C7BB-C365-8BEF8FF97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3F4AC8-DA51-CD34-D91C-2D7B274BE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5FE1-CE3E-4174-85DF-5B7C492DD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684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BFE23D-F0A2-29C5-9948-F6FDA9AAF4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E61D95-DAE7-AD11-AFC0-6CCFA51E50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D28A7-783A-D653-A55B-5CC8433BD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D9D79-9DE1-2C4F-91A9-DC9ACB1ACDC1}" type="datetime1">
              <a:rPr lang="en-US" smtClean="0"/>
              <a:t>6/10/25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A971F5-5122-61F0-0C41-2B42D30A5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B595B-F93F-EEA5-0744-975A6B1CA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5FE1-CE3E-4174-85DF-5B7C492DD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757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804397-F9C6-F630-93B9-FC69415FB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7E72EF-F1E9-63C8-9187-76ABEA8013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613BD-D67B-B3FB-3CB9-1B5A52CFA3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DD1D48-E738-7349-870B-A7B90247FFE9}" type="datetime1">
              <a:rPr lang="en-US" smtClean="0"/>
              <a:t>6/10/25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8268E3-4D27-69A7-B6C2-70E5EF21B0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FE9AC-D75A-C603-B998-58F3237A55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A05FE1-CE3E-4174-85DF-5B7C492DD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339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A615DF-5F1F-8049-DAB8-18C603B8C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6396" y="586855"/>
            <a:ext cx="4230100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Current Developments in Nursing Home Regulations</a:t>
            </a:r>
            <a:b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40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B8815C-63D2-33EE-2E52-A351686320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03158" y="649480"/>
            <a:ext cx="48624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/>
              <a:t>Pamela Walz, Esq.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/>
              <a:t>Community Legal Services of Philadelphia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/>
              <a:t>June 10, 2025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/>
              <a:t>PAELA Webinar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715CDD-4873-078F-291E-6BFDE3181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5FE1-CE3E-4174-85DF-5B7C492DD52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52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Color Cover">
            <a:extLst>
              <a:ext uri="{FF2B5EF4-FFF2-40B4-BE49-F238E27FC236}">
                <a16:creationId xmlns:a16="http://schemas.microsoft.com/office/drawing/2014/main" id="{815925C2-A704-4D47-B1C1-3FCA5251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lor Cover">
            <a:extLst>
              <a:ext uri="{FF2B5EF4-FFF2-40B4-BE49-F238E27FC236}">
                <a16:creationId xmlns:a16="http://schemas.microsoft.com/office/drawing/2014/main" id="{01D4315C-C23C-4FD3-98DF-08C29E229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6B47BC-43FD-4C91-8BFF-B41B99A8A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064235" cy="6858000"/>
            <a:chOff x="651279" y="598259"/>
            <a:chExt cx="10889442" cy="5680742"/>
          </a:xfrm>
        </p:grpSpPr>
        <p:sp>
          <p:nvSpPr>
            <p:cNvPr id="24" name="Color">
              <a:extLst>
                <a:ext uri="{FF2B5EF4-FFF2-40B4-BE49-F238E27FC236}">
                  <a16:creationId xmlns:a16="http://schemas.microsoft.com/office/drawing/2014/main" id="{13038185-AC3C-4595-945F-25311424C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75D51AA0-C095-4650-A361-B294320BF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002EDE2-596C-78FC-3117-B98492B1D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841248"/>
            <a:ext cx="5129600" cy="5340097"/>
          </a:xfrm>
        </p:spPr>
        <p:txBody>
          <a:bodyPr anchor="ctr"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B88C9-A236-FE31-2BB5-FA008A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4410" y="841247"/>
            <a:ext cx="4484536" cy="5340097"/>
          </a:xfrm>
        </p:spPr>
        <p:txBody>
          <a:bodyPr anchor="ctr">
            <a:normAutofit/>
          </a:bodyPr>
          <a:lstStyle/>
          <a:p>
            <a:r>
              <a:rPr lang="en-US" sz="1800">
                <a:solidFill>
                  <a:schemeClr val="tx2"/>
                </a:solidFill>
              </a:rPr>
              <a:t>Background: importance of adequate staffing levels, strong Department of Health oversight in deciding whether to grant license applications, and transparency in nursing facility finances and ownership.</a:t>
            </a:r>
          </a:p>
          <a:p>
            <a:r>
              <a:rPr lang="en-US" sz="1800">
                <a:solidFill>
                  <a:schemeClr val="tx2"/>
                </a:solidFill>
              </a:rPr>
              <a:t>2023 PA nursing home licensing regulation update</a:t>
            </a:r>
          </a:p>
          <a:p>
            <a:r>
              <a:rPr lang="en-US" sz="1800">
                <a:solidFill>
                  <a:schemeClr val="tx2"/>
                </a:solidFill>
              </a:rPr>
              <a:t>PA care spending ratio (direct care minimum spending) requirement (2022)</a:t>
            </a:r>
          </a:p>
          <a:p>
            <a:r>
              <a:rPr lang="en-US" sz="1800">
                <a:solidFill>
                  <a:schemeClr val="tx2"/>
                </a:solidFill>
              </a:rPr>
              <a:t>Federal staffing regulations </a:t>
            </a:r>
          </a:p>
          <a:p>
            <a:endParaRPr lang="en-US" sz="1800">
              <a:solidFill>
                <a:schemeClr val="tx2"/>
              </a:solidFill>
            </a:endParaRPr>
          </a:p>
          <a:p>
            <a:endParaRPr lang="en-US" sz="1800">
              <a:solidFill>
                <a:schemeClr val="tx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00712F-930F-5D69-60DF-445092A1A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5FE1-CE3E-4174-85DF-5B7C492DD52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117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DCE98B-DF83-678C-FF1F-B064FAE9D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Importance of direct care staffing levels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32202-D4FB-1EAB-F905-95364C11F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en-US" sz="1600"/>
              <a:t>Sufficient levels of direct care staff are essential to ensure consistent, timely nursing facility care.</a:t>
            </a:r>
          </a:p>
          <a:p>
            <a:r>
              <a:rPr lang="en-US" sz="1600"/>
              <a:t>Federal regulations require that nursing facilities have sufficient staff to meet all requirements of participation.  However, no specific numbers.</a:t>
            </a:r>
          </a:p>
          <a:p>
            <a:r>
              <a:rPr lang="en-US" sz="1600"/>
              <a:t>For 25 years, expert studies have repeatedly called for a requirement of at least 4.1 nursing hours per resident day (hprd), broken out as </a:t>
            </a:r>
          </a:p>
          <a:p>
            <a:pPr lvl="1"/>
            <a:r>
              <a:rPr lang="en-US" sz="1600"/>
              <a:t>.75 RN hours, </a:t>
            </a:r>
          </a:p>
          <a:p>
            <a:pPr lvl="1"/>
            <a:r>
              <a:rPr lang="en-US" sz="1600"/>
              <a:t>.55 LVN/LPN hours, and </a:t>
            </a:r>
          </a:p>
          <a:p>
            <a:pPr lvl="1"/>
            <a:r>
              <a:rPr lang="en-US" sz="1600"/>
              <a:t>2.8 CNA hour</a:t>
            </a:r>
          </a:p>
          <a:p>
            <a:r>
              <a:rPr lang="en-US" sz="1600"/>
              <a:t>See, </a:t>
            </a:r>
            <a:r>
              <a:rPr lang="en-US" sz="1600" u="sng"/>
              <a:t>e.g.</a:t>
            </a:r>
            <a:r>
              <a:rPr lang="en-US" sz="1600"/>
              <a:t>, </a:t>
            </a:r>
          </a:p>
          <a:p>
            <a:pPr lvl="1"/>
            <a:r>
              <a:rPr lang="en-US" sz="1600"/>
              <a:t>Abt Associates for U.S. Centers for Medicare and Medicaid Services, “Appropriateness of Minimum Nurse Staffing Ratios in Nursing Homes.” December 2001</a:t>
            </a:r>
          </a:p>
          <a:p>
            <a:pPr lvl="1"/>
            <a:r>
              <a:rPr lang="en-US" sz="1600"/>
              <a:t>The Institute of Medicine Committee on Improving Quality in Long-Term Care, “Improving the Quality of Long-Term Care.” 2001.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AF9FEA-D84E-EF68-D192-985F769C6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5FE1-CE3E-4174-85DF-5B7C492DD52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410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C0BA4E-AD16-5ED0-FAFD-BCB9207C7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Updated PA nursing facility licensing regs</a:t>
            </a:r>
            <a:br>
              <a:rPr lang="en-US" sz="4000">
                <a:solidFill>
                  <a:srgbClr val="FFFFFF"/>
                </a:solidFill>
              </a:rPr>
            </a:br>
            <a:r>
              <a:rPr lang="en-US" sz="4000">
                <a:solidFill>
                  <a:srgbClr val="FFFFFF"/>
                </a:solidFill>
              </a:rPr>
              <a:t>				28 Pa. 211.12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EEE23-A17B-7D09-D057-6AB234A8F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en-US" sz="2000"/>
              <a:t>Effective 7/1/23, minimum nursing hours per resident day (hprd) increased from 2.7 to 2.87;</a:t>
            </a:r>
          </a:p>
          <a:p>
            <a:r>
              <a:rPr lang="en-US" sz="2000"/>
              <a:t>Eff. 7/1/24, minimum increased again to 3.2 hprd. </a:t>
            </a:r>
          </a:p>
          <a:p>
            <a:r>
              <a:rPr lang="en-US" sz="2000"/>
              <a:t>Eff. 7/1/24, minimum ratio of nurse aides to residents of 1:10 day, 1:11 evening, 1:15 overnight</a:t>
            </a:r>
          </a:p>
          <a:p>
            <a:r>
              <a:rPr lang="en-US" sz="2000"/>
              <a:t>Eff. 7/1/23, minimum ratio of LPNs to residents of 1:25 day, 1:30 evening and 1:40 overnight</a:t>
            </a:r>
          </a:p>
          <a:p>
            <a:r>
              <a:rPr lang="en-US" sz="2000"/>
              <a:t>Eff. 7/1/23, minimum ratio of RNs to residents of 1:250 on all shifts.</a:t>
            </a:r>
          </a:p>
          <a:p>
            <a:r>
              <a:rPr lang="en-US" sz="2000"/>
              <a:t>Staffing levels required to be adjusted based on needs specific to the facility’s population as identified in quarterly facility assessments.</a:t>
            </a:r>
          </a:p>
          <a:p>
            <a:endParaRPr lang="en-US" sz="20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B0B694-7058-773D-4236-1A8BEEEB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5FE1-CE3E-4174-85DF-5B7C492DD52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629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95A9D0-E251-BF78-3185-20BF748D8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Pennsylvania care ratio requirement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CA6A165-6CB6-33DA-04B3-D2C4543EB7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7663879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18E0EE-B9D8-45A4-1E76-3F405B0C4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5FE1-CE3E-4174-85DF-5B7C492DD52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896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33CC9E-8592-ACFF-C21B-E6889F95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Change of ownership regulations</a:t>
            </a:r>
            <a:br>
              <a:rPr lang="en-US">
                <a:solidFill>
                  <a:srgbClr val="FFFFFF"/>
                </a:solidFill>
              </a:rPr>
            </a:br>
            <a:r>
              <a:rPr lang="en-US">
                <a:solidFill>
                  <a:srgbClr val="FFFFFF"/>
                </a:solidFill>
              </a:rPr>
              <a:t>	28 Pa. Code 201.12-13 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93A4C1-1E33-FE80-36D1-98E3BDE98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/>
              <a:t>License application requires disclosure of:</a:t>
            </a:r>
          </a:p>
          <a:p>
            <a:pPr lvl="1"/>
            <a:r>
              <a:rPr lang="en-US" dirty="0"/>
              <a:t> All prospective owners with 5% of more direct or indirect interest;</a:t>
            </a:r>
          </a:p>
          <a:p>
            <a:pPr lvl="1"/>
            <a:r>
              <a:rPr lang="en-US" dirty="0"/>
              <a:t>Prospective license holder;</a:t>
            </a:r>
          </a:p>
          <a:p>
            <a:pPr lvl="1"/>
            <a:r>
              <a:rPr lang="en-US" dirty="0"/>
              <a:t>Persons with ownership or mortgage interest in land on which facility sits;</a:t>
            </a:r>
          </a:p>
          <a:p>
            <a:pPr lvl="1"/>
            <a:r>
              <a:rPr lang="en-US" dirty="0"/>
              <a:t>Visual representation of ownership structure, including parent companies, shareholders and related parties;</a:t>
            </a:r>
          </a:p>
          <a:p>
            <a:pPr lvl="1"/>
            <a:r>
              <a:rPr lang="en-US" dirty="0"/>
              <a:t>Audited financial statement;</a:t>
            </a:r>
          </a:p>
          <a:p>
            <a:pPr lvl="1"/>
            <a:r>
              <a:rPr lang="en-US" dirty="0"/>
              <a:t>List of all other LTC facilities owned, licensing history, civil and criminal litigation history, events such as bankruptcy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21EB03-1153-F05A-FF4A-5059679D8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5FE1-CE3E-4174-85DF-5B7C492DD52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35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F1275E-E292-820F-CF99-06EC32F16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Change of ownership, cont’d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E351979-48FF-C76D-323D-DB4408987B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6147320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387D7F-7C16-4D60-ADCE-B26F6F788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5FE1-CE3E-4174-85DF-5B7C492DD52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360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F650E-197E-006A-A864-A1763A43A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Increased financial transparency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3A977-236B-E64B-E203-ED217156B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en-US" sz="2000"/>
              <a:t>At annual license renewal, facility must file updated annual audited financial statement prepared in accordance with Generally Accepted Accounting Principles (GAAP).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B3273-595A-74B1-A1ED-892A63C80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5FE1-CE3E-4174-85DF-5B7C492DD52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632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3895E2-6B8D-5019-150C-8777EB93E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Federal staffing regulations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A4942-08E5-7EC8-6B57-3826D1903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en-US" sz="2000"/>
              <a:t>Would require 3.48 nurse staffing HPRD, including</a:t>
            </a:r>
          </a:p>
          <a:p>
            <a:pPr lvl="1"/>
            <a:r>
              <a:rPr lang="en-US" sz="2000"/>
              <a:t>.55 hour RN and</a:t>
            </a:r>
          </a:p>
          <a:p>
            <a:pPr lvl="1"/>
            <a:r>
              <a:rPr lang="en-US" sz="2000"/>
              <a:t>2.45 nurse aide</a:t>
            </a:r>
          </a:p>
          <a:p>
            <a:r>
              <a:rPr lang="en-US" sz="2000"/>
              <a:t>Would take effect in 2026 in urban and 2027 in rural areas</a:t>
            </a:r>
          </a:p>
          <a:p>
            <a:r>
              <a:rPr lang="en-US" sz="2000"/>
              <a:t>Exemptions available where compliance demonstrated not to be possible.</a:t>
            </a:r>
          </a:p>
          <a:p>
            <a:endParaRPr lang="en-US" sz="2000"/>
          </a:p>
          <a:p>
            <a:r>
              <a:rPr lang="en-US" sz="2000"/>
              <a:t>Current status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EEA2FA-CF69-08B8-EB9C-4F4BF89E8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5FE1-CE3E-4174-85DF-5B7C492DD52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219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309CC9-6473-2355-54EA-A99558D05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Why is financial transparency so important?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1E925-4794-BFF8-F940-C2DB762C8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/>
              <a:t>Nursing facility industry financial practices make it nearly impossible to tell whether funding is sufficient to provide adequate staffing and quality care.  </a:t>
            </a:r>
          </a:p>
          <a:p>
            <a:pPr lvl="1"/>
            <a:r>
              <a:rPr lang="en-US" i="1" dirty="0"/>
              <a:t>Public Funds into Private Pockets: How Nursing Homes May Be Hiding Profits and Depriving Residents of Care and Quality</a:t>
            </a:r>
            <a:r>
              <a:rPr lang="en-US" dirty="0"/>
              <a:t>, National Consumer Voice for Quality Long Term Care and Michigan Elder Justice Initiative, 6/4/25.</a:t>
            </a:r>
          </a:p>
          <a:p>
            <a:pPr lvl="1"/>
            <a:r>
              <a:rPr lang="en-US" i="1" dirty="0"/>
              <a:t>Private Equity is Continuing to Acquire – and Bankrupt – Nursing Homes</a:t>
            </a:r>
            <a:r>
              <a:rPr lang="en-US" dirty="0"/>
              <a:t>, Private Equity Stake Holder Project, April 2025.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DC9371-4D7B-7D6D-EC03-D327540E8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5FE1-CE3E-4174-85DF-5B7C492DD52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367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EB3448-2395-0C92-D34A-70ED4DC17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15901-B4E6-AF9F-F90F-6F9515D079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en-US" sz="2000"/>
              <a:t>Pamela Walz, Supervising Attorney</a:t>
            </a:r>
          </a:p>
          <a:p>
            <a:pPr marL="0" indent="0">
              <a:buNone/>
            </a:pPr>
            <a:r>
              <a:rPr lang="en-US" sz="2000"/>
              <a:t>   Comminity Legal Services</a:t>
            </a:r>
          </a:p>
          <a:p>
            <a:pPr marL="0" indent="0">
              <a:buNone/>
            </a:pPr>
            <a:r>
              <a:rPr lang="en-US" sz="2000"/>
              <a:t>   1410 W. Erie Ave.</a:t>
            </a:r>
          </a:p>
          <a:p>
            <a:pPr marL="0" indent="0">
              <a:buNone/>
            </a:pPr>
            <a:r>
              <a:rPr lang="en-US" sz="2000"/>
              <a:t>    Philadelphia, PA 19140</a:t>
            </a:r>
          </a:p>
          <a:p>
            <a:pPr marL="0" indent="0">
              <a:buNone/>
            </a:pPr>
            <a:r>
              <a:rPr lang="en-US" sz="2000"/>
              <a:t>    (215) 227-4798</a:t>
            </a:r>
          </a:p>
          <a:p>
            <a:pPr marL="0" indent="0">
              <a:buNone/>
            </a:pPr>
            <a:r>
              <a:rPr lang="en-US" sz="2000"/>
              <a:t>     pwalz@clsphila.org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A94B9-6096-49C1-13D9-BA801B29A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5FE1-CE3E-4174-85DF-5B7C492DD52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201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</TotalTime>
  <Words>732</Words>
  <Application>Microsoft Macintosh PowerPoint</Application>
  <PresentationFormat>Widescreen</PresentationFormat>
  <Paragraphs>78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Current Developments in Nursing Home Regulations </vt:lpstr>
      <vt:lpstr>Agenda</vt:lpstr>
      <vt:lpstr>Importance of direct care staffing levels</vt:lpstr>
      <vt:lpstr>Updated PA nursing facility licensing regs     28 Pa. 211.12</vt:lpstr>
      <vt:lpstr>Pennsylvania care ratio requirement</vt:lpstr>
      <vt:lpstr>Change of ownership regulations  28 Pa. Code 201.12-13 </vt:lpstr>
      <vt:lpstr>Change of ownership, cont’d</vt:lpstr>
      <vt:lpstr>Increased financial transparency</vt:lpstr>
      <vt:lpstr>Federal staffing regulations</vt:lpstr>
      <vt:lpstr>Why is financial transparency so important?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Pam Walz</dc:creator>
  <cp:lastModifiedBy>Briant Daniel</cp:lastModifiedBy>
  <cp:revision>2</cp:revision>
  <dcterms:created xsi:type="dcterms:W3CDTF">2025-06-06T19:12:47Z</dcterms:created>
  <dcterms:modified xsi:type="dcterms:W3CDTF">2025-06-10T15:08:41Z</dcterms:modified>
</cp:coreProperties>
</file>