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Lst>
  <p:notesMasterIdLst>
    <p:notesMasterId r:id="rId18"/>
  </p:notesMasterIdLst>
  <p:sldIdLst>
    <p:sldId id="256" r:id="rId2"/>
    <p:sldId id="320" r:id="rId3"/>
    <p:sldId id="362" r:id="rId4"/>
    <p:sldId id="321" r:id="rId5"/>
    <p:sldId id="325" r:id="rId6"/>
    <p:sldId id="360" r:id="rId7"/>
    <p:sldId id="361" r:id="rId8"/>
    <p:sldId id="363" r:id="rId9"/>
    <p:sldId id="364" r:id="rId10"/>
    <p:sldId id="368" r:id="rId11"/>
    <p:sldId id="365" r:id="rId12"/>
    <p:sldId id="367" r:id="rId13"/>
    <p:sldId id="371" r:id="rId14"/>
    <p:sldId id="369" r:id="rId15"/>
    <p:sldId id="370" r:id="rId16"/>
    <p:sldId id="304" r:id="rId1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15" autoAdjust="0"/>
    <p:restoredTop sz="78100" autoAdjust="0"/>
  </p:normalViewPr>
  <p:slideViewPr>
    <p:cSldViewPr snapToGrid="0">
      <p:cViewPr>
        <p:scale>
          <a:sx n="80" d="100"/>
          <a:sy n="80" d="100"/>
        </p:scale>
        <p:origin x="-1992" y="-312"/>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11699" cy="463408"/>
          </a:xfrm>
          <a:prstGeom prst="rect">
            <a:avLst/>
          </a:prstGeom>
        </p:spPr>
        <p:txBody>
          <a:bodyPr vert="horz" lIns="92481" tIns="46240" rIns="92481" bIns="46240" rtlCol="0"/>
          <a:lstStyle>
            <a:lvl1pPr algn="l">
              <a:defRPr sz="1200"/>
            </a:lvl1pPr>
          </a:lstStyle>
          <a:p>
            <a:endParaRPr lang="en-US" dirty="0"/>
          </a:p>
        </p:txBody>
      </p:sp>
      <p:sp>
        <p:nvSpPr>
          <p:cNvPr id="3" name="Date Placeholder 2"/>
          <p:cNvSpPr>
            <a:spLocks noGrp="1"/>
          </p:cNvSpPr>
          <p:nvPr>
            <p:ph type="dt" idx="1"/>
          </p:nvPr>
        </p:nvSpPr>
        <p:spPr>
          <a:xfrm>
            <a:off x="3936770" y="2"/>
            <a:ext cx="3011699" cy="463408"/>
          </a:xfrm>
          <a:prstGeom prst="rect">
            <a:avLst/>
          </a:prstGeom>
        </p:spPr>
        <p:txBody>
          <a:bodyPr vert="horz" lIns="92481" tIns="46240" rIns="92481" bIns="46240" rtlCol="0"/>
          <a:lstStyle>
            <a:lvl1pPr algn="r">
              <a:defRPr sz="1200"/>
            </a:lvl1pPr>
          </a:lstStyle>
          <a:p>
            <a:fld id="{13E296CE-19EA-4447-A97A-682C6D327C8A}" type="datetimeFigureOut">
              <a:rPr lang="en-US" smtClean="0"/>
              <a:pPr/>
              <a:t>10/9/2023</a:t>
            </a:fld>
            <a:endParaRPr lang="en-US" dirty="0"/>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81" tIns="46240" rIns="92481" bIns="46240" rtlCol="0" anchor="ctr"/>
          <a:lstStyle/>
          <a:p>
            <a:endParaRPr lang="en-US" dirty="0"/>
          </a:p>
        </p:txBody>
      </p:sp>
      <p:sp>
        <p:nvSpPr>
          <p:cNvPr id="5" name="Notes Placeholder 4"/>
          <p:cNvSpPr>
            <a:spLocks noGrp="1"/>
          </p:cNvSpPr>
          <p:nvPr>
            <p:ph type="body" sz="quarter" idx="3"/>
          </p:nvPr>
        </p:nvSpPr>
        <p:spPr>
          <a:xfrm>
            <a:off x="695008" y="4444863"/>
            <a:ext cx="5560060" cy="3636705"/>
          </a:xfrm>
          <a:prstGeom prst="rect">
            <a:avLst/>
          </a:prstGeom>
        </p:spPr>
        <p:txBody>
          <a:bodyPr vert="horz" lIns="92481" tIns="46240" rIns="92481" bIns="4624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1"/>
            <a:ext cx="3011699" cy="463407"/>
          </a:xfrm>
          <a:prstGeom prst="rect">
            <a:avLst/>
          </a:prstGeom>
        </p:spPr>
        <p:txBody>
          <a:bodyPr vert="horz" lIns="92481" tIns="46240" rIns="92481" bIns="4624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70" y="8772671"/>
            <a:ext cx="3011699" cy="463407"/>
          </a:xfrm>
          <a:prstGeom prst="rect">
            <a:avLst/>
          </a:prstGeom>
        </p:spPr>
        <p:txBody>
          <a:bodyPr vert="horz" lIns="92481" tIns="46240" rIns="92481" bIns="46240" rtlCol="0" anchor="b"/>
          <a:lstStyle>
            <a:lvl1pPr algn="r">
              <a:defRPr sz="1200"/>
            </a:lvl1pPr>
          </a:lstStyle>
          <a:p>
            <a:fld id="{610D65A6-7A26-4AC6-9AE6-454D565722F4}" type="slidenum">
              <a:rPr lang="en-US" smtClean="0"/>
              <a:pPr/>
              <a:t>‹#›</a:t>
            </a:fld>
            <a:endParaRPr lang="en-US" dirty="0"/>
          </a:p>
        </p:txBody>
      </p:sp>
    </p:spTree>
    <p:extLst>
      <p:ext uri="{BB962C8B-B14F-4D97-AF65-F5344CB8AC3E}">
        <p14:creationId xmlns:p14="http://schemas.microsoft.com/office/powerpoint/2010/main" val="3504546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0D65A6-7A26-4AC6-9AE6-454D565722F4}" type="slidenum">
              <a:rPr lang="en-US" smtClean="0"/>
              <a:pPr/>
              <a:t>3</a:t>
            </a:fld>
            <a:endParaRPr lang="en-US" dirty="0"/>
          </a:p>
        </p:txBody>
      </p:sp>
    </p:spTree>
    <p:extLst>
      <p:ext uri="{BB962C8B-B14F-4D97-AF65-F5344CB8AC3E}">
        <p14:creationId xmlns:p14="http://schemas.microsoft.com/office/powerpoint/2010/main" val="20995367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A3F61C2-1804-48D3-8A55-CF1094A2174D}" type="datetime1">
              <a:rPr lang="en-US" smtClean="0"/>
              <a:t>10/9/2023</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53AEC1F-12CA-4F0B-86FB-CC115F219A5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1B03327-29AA-47E2-943E-CF8C61030253}" type="datetime1">
              <a:rPr lang="en-US" smtClean="0"/>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3AEC1F-12CA-4F0B-86FB-CC115F219A51}" type="slidenum">
              <a:rPr lang="en-US" smtClean="0"/>
              <a:pPr/>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B6F6484-5A4B-4740-93AD-B0D0B923305E}" type="datetime1">
              <a:rPr lang="en-US" smtClean="0"/>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3AEC1F-12CA-4F0B-86FB-CC115F219A51}" type="slidenum">
              <a:rPr lang="en-US" smtClean="0"/>
              <a:pPr/>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33FE41B-AA66-4951-B072-8D02477D6A2B}" type="datetime1">
              <a:rPr lang="en-US" smtClean="0"/>
              <a:t>10/9/2023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3AEC1F-12CA-4F0B-86FB-CC115F219A51}" type="slidenum">
              <a:rPr lang="en-US" smtClean="0"/>
              <a:pPr/>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7B03CAE6-A133-459E-A639-50F3D632E62E}" type="datetime1">
              <a:rPr lang="en-US" smtClean="0"/>
              <a:t>10/9/2023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3AEC1F-12CA-4F0B-86FB-CC115F219A5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AEBADB5-7E68-4ACF-9F26-4C134192CF75}" type="datetime1">
              <a:rPr lang="en-US" smtClean="0"/>
              <a:t>10/9/2023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3AEC1F-12CA-4F0B-86FB-CC115F219A51}" type="slidenum">
              <a:rPr lang="en-US" smtClean="0"/>
              <a:pPr/>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B435DE-698D-4486-9E42-60B38A400049}" type="datetime1">
              <a:rPr lang="en-US" smtClean="0"/>
              <a:t>10/9/2023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3AEC1F-12CA-4F0B-86FB-CC115F219A5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E0A9FA3A-1BF2-482C-AE2E-5D627CBF342D}" type="datetime1">
              <a:rPr lang="en-US" smtClean="0"/>
              <a:t>10/9/2023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3AEC1F-12CA-4F0B-86FB-CC115F219A5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F2892B68-DC8F-4210-9BEE-53EAC92B5F9D}" type="datetime1">
              <a:rPr lang="en-US" smtClean="0"/>
              <a:t>10/9/2023</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53AEC1F-12CA-4F0B-86FB-CC115F219A51}" type="slidenum">
              <a:rPr lang="en-US" smtClean="0"/>
              <a:pPr/>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27B80E2-9AB6-41E6-AA9B-D2E8FA1C1B1F}" type="datetime1">
              <a:rPr lang="en-US" smtClean="0"/>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3AEC1F-12CA-4F0B-86FB-CC115F219A5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0E0B1DB-0CF4-46C8-96C1-8D216AD51A03}" type="datetime1">
              <a:rPr lang="en-US" smtClean="0"/>
              <a:t>10/9/2023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3AEC1F-12CA-4F0B-86FB-CC115F219A5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2B2BCF59-686B-4C37-9794-985F4B9B4A61}" type="datetime1">
              <a:rPr lang="en-US" smtClean="0"/>
              <a:t>10/9/2023</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A53AEC1F-12CA-4F0B-86FB-CC115F219A5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44282" y="629393"/>
            <a:ext cx="10363200" cy="2600696"/>
          </a:xfrm>
        </p:spPr>
        <p:txBody>
          <a:bodyPr>
            <a:noAutofit/>
          </a:bodyPr>
          <a:lstStyle/>
          <a:p>
            <a:pPr algn="ctr"/>
            <a:r>
              <a:rPr lang="en-US" sz="3600" dirty="0" smtClean="0">
                <a:effectLst/>
              </a:rPr>
              <a:t>End </a:t>
            </a:r>
            <a:r>
              <a:rPr lang="en-US" sz="3600" dirty="0">
                <a:effectLst/>
              </a:rPr>
              <a:t>of Life Decision Making:  Revisiting </a:t>
            </a:r>
            <a:r>
              <a:rPr lang="en-US" sz="3600" i="1" dirty="0">
                <a:effectLst/>
              </a:rPr>
              <a:t>Fiore </a:t>
            </a:r>
            <a:r>
              <a:rPr lang="en-US" sz="3600" dirty="0">
                <a:effectLst/>
              </a:rPr>
              <a:t>and</a:t>
            </a:r>
            <a:r>
              <a:rPr lang="en-US" sz="3600" i="1" dirty="0">
                <a:effectLst/>
              </a:rPr>
              <a:t> DLH</a:t>
            </a:r>
            <a:r>
              <a:rPr lang="en-US" sz="3600" dirty="0">
                <a:effectLst/>
              </a:rPr>
              <a:t> and the </a:t>
            </a:r>
            <a:r>
              <a:rPr lang="en-US" sz="3600" dirty="0" smtClean="0">
                <a:effectLst/>
              </a:rPr>
              <a:t>Evolving Roles</a:t>
            </a:r>
            <a:r>
              <a:rPr lang="en-US" sz="3600" dirty="0">
                <a:effectLst/>
              </a:rPr>
              <a:t> </a:t>
            </a:r>
            <a:r>
              <a:rPr lang="en-US" sz="3600" dirty="0" smtClean="0">
                <a:effectLst/>
              </a:rPr>
              <a:t>of Courts</a:t>
            </a:r>
            <a:r>
              <a:rPr lang="en-US" sz="3600" dirty="0">
                <a:effectLst/>
              </a:rPr>
              <a:t>, </a:t>
            </a:r>
            <a:r>
              <a:rPr lang="en-US" sz="3600" dirty="0" smtClean="0">
                <a:effectLst/>
              </a:rPr>
              <a:t>Health Care Agents</a:t>
            </a:r>
            <a:r>
              <a:rPr lang="en-US" sz="3600" dirty="0">
                <a:effectLst/>
              </a:rPr>
              <a:t>, </a:t>
            </a:r>
            <a:r>
              <a:rPr lang="en-US" sz="3600" dirty="0" smtClean="0">
                <a:effectLst/>
              </a:rPr>
              <a:t>Health Care Representatives </a:t>
            </a:r>
            <a:r>
              <a:rPr lang="en-US" sz="3600" dirty="0">
                <a:effectLst/>
              </a:rPr>
              <a:t>and </a:t>
            </a:r>
            <a:r>
              <a:rPr lang="en-US" sz="3600" dirty="0" smtClean="0">
                <a:effectLst/>
              </a:rPr>
              <a:t>Guardians</a:t>
            </a:r>
            <a:endParaRPr lang="en-US" sz="3600" i="1" dirty="0"/>
          </a:p>
        </p:txBody>
      </p:sp>
      <p:sp>
        <p:nvSpPr>
          <p:cNvPr id="3" name="Subtitle 2"/>
          <p:cNvSpPr>
            <a:spLocks noGrp="1"/>
          </p:cNvSpPr>
          <p:nvPr>
            <p:ph type="subTitle" idx="1"/>
          </p:nvPr>
        </p:nvSpPr>
        <p:spPr>
          <a:xfrm>
            <a:off x="914400" y="3847605"/>
            <a:ext cx="10363200" cy="1235033"/>
          </a:xfrm>
        </p:spPr>
        <p:txBody>
          <a:bodyPr>
            <a:normAutofit/>
          </a:bodyPr>
          <a:lstStyle/>
          <a:p>
            <a:endParaRPr lang="en-US" sz="2400" dirty="0" smtClean="0"/>
          </a:p>
          <a:p>
            <a:r>
              <a:rPr lang="en-US" sz="2400" b="1" dirty="0" smtClean="0"/>
              <a:t>Pa. Association of Elder Law Attorneys (PAELA) , October 18, 2023</a:t>
            </a:r>
            <a:endParaRPr lang="en-US" sz="2400" b="1" dirty="0"/>
          </a:p>
          <a:p>
            <a:endParaRPr lang="en-US" dirty="0"/>
          </a:p>
        </p:txBody>
      </p:sp>
    </p:spTree>
    <p:extLst>
      <p:ext uri="{BB962C8B-B14F-4D97-AF65-F5344CB8AC3E}">
        <p14:creationId xmlns:p14="http://schemas.microsoft.com/office/powerpoint/2010/main" val="4019102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t>David A. Jaskowiak, Esquire</a:t>
            </a:r>
          </a:p>
          <a:p>
            <a:r>
              <a:rPr lang="en-US" sz="2400" dirty="0"/>
              <a:t>Law Office of David A. Jaskowiak, Jenkintown, PA 19046</a:t>
            </a:r>
          </a:p>
          <a:p>
            <a:endParaRPr lang="en-US" b="1" dirty="0"/>
          </a:p>
          <a:p>
            <a:r>
              <a:rPr lang="en-US" b="1" dirty="0" smtClean="0"/>
              <a:t>Dr. Maurice Gross </a:t>
            </a:r>
          </a:p>
          <a:p>
            <a:r>
              <a:rPr lang="en-US" sz="2400" dirty="0"/>
              <a:t>Palliative Care and Hospice </a:t>
            </a:r>
            <a:r>
              <a:rPr lang="en-US" sz="2400" dirty="0" smtClean="0"/>
              <a:t>Specialist, Abington Hospital (Jefferson Health), Abington, PA</a:t>
            </a:r>
            <a:endParaRPr lang="en-US" sz="2400" dirty="0"/>
          </a:p>
          <a:p>
            <a:endParaRPr lang="en-US" dirty="0"/>
          </a:p>
          <a:p>
            <a:r>
              <a:rPr lang="en-US" b="1" dirty="0" smtClean="0"/>
              <a:t>Diane M. Zabowski, Esquire</a:t>
            </a:r>
          </a:p>
          <a:p>
            <a:r>
              <a:rPr lang="en-US" sz="2400" dirty="0"/>
              <a:t>Obermayer Rebmann Maxwell &amp; Hippel </a:t>
            </a:r>
            <a:r>
              <a:rPr lang="en-US" sz="2400" dirty="0" smtClean="0"/>
              <a:t>LLP, West Conshohocken, PA  19428</a:t>
            </a:r>
          </a:p>
          <a:p>
            <a:endParaRPr lang="en-US" dirty="0" smtClean="0"/>
          </a:p>
          <a:p>
            <a:endParaRPr lang="en-US" dirty="0"/>
          </a:p>
          <a:p>
            <a:endParaRPr lang="en-US" dirty="0"/>
          </a:p>
        </p:txBody>
      </p:sp>
      <p:sp>
        <p:nvSpPr>
          <p:cNvPr id="3" name="Title 2"/>
          <p:cNvSpPr>
            <a:spLocks noGrp="1"/>
          </p:cNvSpPr>
          <p:nvPr>
            <p:ph type="title"/>
          </p:nvPr>
        </p:nvSpPr>
        <p:spPr/>
        <p:txBody>
          <a:bodyPr/>
          <a:lstStyle/>
          <a:p>
            <a:pPr algn="ctr"/>
            <a:r>
              <a:rPr lang="en-US" i="1" dirty="0" smtClean="0"/>
              <a:t>Presented By:</a:t>
            </a:r>
            <a:endParaRPr lang="en-US" i="1" dirty="0"/>
          </a:p>
        </p:txBody>
      </p:sp>
    </p:spTree>
    <p:extLst>
      <p:ext uri="{BB962C8B-B14F-4D97-AF65-F5344CB8AC3E}">
        <p14:creationId xmlns:p14="http://schemas.microsoft.com/office/powerpoint/2010/main" val="12263417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lvl="0"/>
            <a:r>
              <a:rPr lang="en-US" sz="3600" dirty="0" smtClean="0">
                <a:latin typeface="Calibri" panose="020F0502020204030204" pitchFamily="34" charset="0"/>
                <a:cs typeface="Calibri" panose="020F0502020204030204" pitchFamily="34" charset="0"/>
              </a:rPr>
              <a:t>Jim is a 77 </a:t>
            </a:r>
            <a:r>
              <a:rPr lang="en-US" sz="3600" dirty="0">
                <a:latin typeface="Calibri" panose="020F0502020204030204" pitchFamily="34" charset="0"/>
                <a:cs typeface="Calibri" panose="020F0502020204030204" pitchFamily="34" charset="0"/>
              </a:rPr>
              <a:t>year old man in nursing </a:t>
            </a:r>
            <a:r>
              <a:rPr lang="en-US" sz="3600" dirty="0" smtClean="0">
                <a:latin typeface="Calibri" panose="020F0502020204030204" pitchFamily="34" charset="0"/>
                <a:cs typeface="Calibri" panose="020F0502020204030204" pitchFamily="34" charset="0"/>
              </a:rPr>
              <a:t>home facility.  His physician indicates that he is at end stage.  Jim has a </a:t>
            </a:r>
            <a:r>
              <a:rPr lang="en-US" sz="3600" dirty="0">
                <a:latin typeface="Calibri" panose="020F0502020204030204" pitchFamily="34" charset="0"/>
                <a:cs typeface="Calibri" panose="020F0502020204030204" pitchFamily="34" charset="0"/>
              </a:rPr>
              <a:t>living will that states no dialysis. </a:t>
            </a:r>
            <a:r>
              <a:rPr lang="en-US" sz="3600" dirty="0" smtClean="0">
                <a:latin typeface="Calibri" panose="020F0502020204030204" pitchFamily="34" charset="0"/>
                <a:cs typeface="Calibri" panose="020F0502020204030204" pitchFamily="34" charset="0"/>
              </a:rPr>
              <a:t> However, Jim tells his brother Bob, the health </a:t>
            </a:r>
            <a:r>
              <a:rPr lang="en-US" sz="3600" dirty="0">
                <a:latin typeface="Calibri" panose="020F0502020204030204" pitchFamily="34" charset="0"/>
                <a:cs typeface="Calibri" panose="020F0502020204030204" pitchFamily="34" charset="0"/>
              </a:rPr>
              <a:t>care </a:t>
            </a:r>
            <a:r>
              <a:rPr lang="en-US" sz="3600" dirty="0" smtClean="0">
                <a:latin typeface="Calibri" panose="020F0502020204030204" pitchFamily="34" charset="0"/>
                <a:cs typeface="Calibri" panose="020F0502020204030204" pitchFamily="34" charset="0"/>
              </a:rPr>
              <a:t>agent named in his advanced health directive, that he does want dialysis.  What should Bob do?  Does it matter whether or not Jim still has capacity?</a:t>
            </a:r>
          </a:p>
          <a:p>
            <a:pPr lvl="0"/>
            <a:r>
              <a:rPr lang="en-US" sz="3600" dirty="0" smtClean="0">
                <a:latin typeface="Calibri" panose="020F0502020204030204" pitchFamily="34" charset="0"/>
                <a:cs typeface="Calibri" panose="020F0502020204030204" pitchFamily="34" charset="0"/>
              </a:rPr>
              <a:t>What if Jim is incapacitated and there was </a:t>
            </a:r>
            <a:r>
              <a:rPr lang="en-US" sz="3600" i="1" u="sng" dirty="0" smtClean="0">
                <a:latin typeface="Calibri" panose="020F0502020204030204" pitchFamily="34" charset="0"/>
                <a:cs typeface="Calibri" panose="020F0502020204030204" pitchFamily="34" charset="0"/>
              </a:rPr>
              <a:t>no</a:t>
            </a:r>
            <a:r>
              <a:rPr lang="en-US" sz="3600" dirty="0" smtClean="0">
                <a:latin typeface="Calibri" panose="020F0502020204030204" pitchFamily="34" charset="0"/>
                <a:cs typeface="Calibri" panose="020F0502020204030204" pitchFamily="34" charset="0"/>
              </a:rPr>
              <a:t> Living Will, </a:t>
            </a:r>
            <a:r>
              <a:rPr lang="en-US" sz="3600" i="1" u="sng" dirty="0" smtClean="0">
                <a:latin typeface="Calibri" panose="020F0502020204030204" pitchFamily="34" charset="0"/>
                <a:cs typeface="Calibri" panose="020F0502020204030204" pitchFamily="34" charset="0"/>
              </a:rPr>
              <a:t>no</a:t>
            </a:r>
            <a:r>
              <a:rPr lang="en-US" sz="3600" dirty="0" smtClean="0">
                <a:latin typeface="Calibri" panose="020F0502020204030204" pitchFamily="34" charset="0"/>
                <a:cs typeface="Calibri" panose="020F0502020204030204" pitchFamily="34" charset="0"/>
              </a:rPr>
              <a:t> Advanced Directive, and Jim has another brother, John, who strongly disagrees with Bob about what should happen?</a:t>
            </a:r>
            <a:endParaRPr lang="en-US" sz="3600" dirty="0">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pPr algn="ctr"/>
            <a:r>
              <a:rPr lang="en-US" i="1" dirty="0" smtClean="0"/>
              <a:t>Hypothetical #1</a:t>
            </a:r>
            <a:endParaRPr lang="en-US" i="1" dirty="0"/>
          </a:p>
        </p:txBody>
      </p:sp>
      <p:sp>
        <p:nvSpPr>
          <p:cNvPr id="5" name="Slide Number Placeholder 4"/>
          <p:cNvSpPr>
            <a:spLocks noGrp="1"/>
          </p:cNvSpPr>
          <p:nvPr>
            <p:ph type="sldNum" sz="quarter" idx="12"/>
          </p:nvPr>
        </p:nvSpPr>
        <p:spPr/>
        <p:txBody>
          <a:bodyPr/>
          <a:lstStyle/>
          <a:p>
            <a:fld id="{A53AEC1F-12CA-4F0B-86FB-CC115F219A51}" type="slidenum">
              <a:rPr lang="en-US" sz="3200" smtClean="0">
                <a:solidFill>
                  <a:schemeClr val="bg1">
                    <a:lumMod val="50000"/>
                  </a:schemeClr>
                </a:solidFill>
              </a:rPr>
              <a:pPr/>
              <a:t>3</a:t>
            </a:fld>
            <a:endParaRPr lang="en-US" sz="3200" dirty="0">
              <a:solidFill>
                <a:schemeClr val="bg1">
                  <a:lumMod val="50000"/>
                </a:schemeClr>
              </a:solidFill>
            </a:endParaRPr>
          </a:p>
        </p:txBody>
      </p:sp>
    </p:spTree>
    <p:extLst>
      <p:ext uri="{BB962C8B-B14F-4D97-AF65-F5344CB8AC3E}">
        <p14:creationId xmlns:p14="http://schemas.microsoft.com/office/powerpoint/2010/main" val="1033878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175657"/>
            <a:ext cx="10972800" cy="5094514"/>
          </a:xfrm>
        </p:spPr>
        <p:txBody>
          <a:bodyPr>
            <a:normAutofit fontScale="92500" lnSpcReduction="10000"/>
          </a:bodyPr>
          <a:lstStyle/>
          <a:p>
            <a:pPr marL="109728" indent="0">
              <a:buNone/>
            </a:pPr>
            <a:endParaRPr lang="en-US" dirty="0" smtClean="0">
              <a:latin typeface="Calibri" panose="020F0502020204030204" pitchFamily="34" charset="0"/>
              <a:cs typeface="Calibri" panose="020F0502020204030204" pitchFamily="34" charset="0"/>
            </a:endParaRPr>
          </a:p>
          <a:p>
            <a:pPr lvl="1"/>
            <a:r>
              <a:rPr lang="en-US" sz="2400" b="1" dirty="0">
                <a:latin typeface="Calibri" panose="020F0502020204030204" pitchFamily="34" charset="0"/>
                <a:cs typeface="Calibri" panose="020F0502020204030204" pitchFamily="34" charset="0"/>
              </a:rPr>
              <a:t>20 Pa. C.S. § 5422 </a:t>
            </a:r>
            <a:r>
              <a:rPr lang="en-US" sz="2400" dirty="0">
                <a:latin typeface="Calibri" panose="020F0502020204030204" pitchFamily="34" charset="0"/>
                <a:cs typeface="Calibri" panose="020F0502020204030204" pitchFamily="34" charset="0"/>
              </a:rPr>
              <a:t>defines an </a:t>
            </a:r>
            <a:r>
              <a:rPr lang="en-US" sz="2400" b="1" dirty="0">
                <a:latin typeface="Calibri" panose="020F0502020204030204" pitchFamily="34" charset="0"/>
                <a:cs typeface="Calibri" panose="020F0502020204030204" pitchFamily="34" charset="0"/>
              </a:rPr>
              <a:t>“End Stage Medical Condition” </a:t>
            </a:r>
            <a:r>
              <a:rPr lang="en-US" sz="2400" dirty="0">
                <a:latin typeface="Calibri" panose="020F0502020204030204" pitchFamily="34" charset="0"/>
                <a:cs typeface="Calibri" panose="020F0502020204030204" pitchFamily="34" charset="0"/>
              </a:rPr>
              <a:t>as:  </a:t>
            </a:r>
            <a:endParaRPr lang="en-US" sz="2400" dirty="0" smtClean="0">
              <a:latin typeface="Calibri" panose="020F0502020204030204" pitchFamily="34" charset="0"/>
              <a:cs typeface="Calibri" panose="020F0502020204030204" pitchFamily="34" charset="0"/>
            </a:endParaRPr>
          </a:p>
          <a:p>
            <a:pPr lvl="1"/>
            <a:endParaRPr lang="en-US" sz="2400" dirty="0">
              <a:latin typeface="Calibri" panose="020F0502020204030204" pitchFamily="34" charset="0"/>
              <a:cs typeface="Calibri" panose="020F0502020204030204" pitchFamily="34" charset="0"/>
            </a:endParaRPr>
          </a:p>
          <a:p>
            <a:pPr lvl="1"/>
            <a:r>
              <a:rPr lang="en-US" sz="2400" dirty="0" smtClean="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An </a:t>
            </a:r>
            <a:r>
              <a:rPr lang="en-US" sz="2400" b="1" i="1" dirty="0">
                <a:latin typeface="Calibri" panose="020F0502020204030204" pitchFamily="34" charset="0"/>
                <a:cs typeface="Calibri" panose="020F0502020204030204" pitchFamily="34" charset="0"/>
              </a:rPr>
              <a:t>incurable and irreversible </a:t>
            </a:r>
            <a:r>
              <a:rPr lang="en-US" sz="2400" dirty="0">
                <a:latin typeface="Calibri" panose="020F0502020204030204" pitchFamily="34" charset="0"/>
                <a:cs typeface="Calibri" panose="020F0502020204030204" pitchFamily="34" charset="0"/>
              </a:rPr>
              <a:t>medical condition in an </a:t>
            </a:r>
            <a:r>
              <a:rPr lang="en-US" sz="2400" b="1" i="1" dirty="0" smtClean="0">
                <a:latin typeface="Calibri" panose="020F0502020204030204" pitchFamily="34" charset="0"/>
                <a:cs typeface="Calibri" panose="020F0502020204030204" pitchFamily="34" charset="0"/>
              </a:rPr>
              <a:t>advanced </a:t>
            </a:r>
            <a:r>
              <a:rPr lang="en-US" sz="2400" b="1" i="1" dirty="0">
                <a:latin typeface="Calibri" panose="020F0502020204030204" pitchFamily="34" charset="0"/>
                <a:cs typeface="Calibri" panose="020F0502020204030204" pitchFamily="34" charset="0"/>
              </a:rPr>
              <a:t>state </a:t>
            </a:r>
            <a:r>
              <a:rPr lang="en-US" sz="2400" dirty="0">
                <a:latin typeface="Calibri" panose="020F0502020204030204" pitchFamily="34" charset="0"/>
                <a:cs typeface="Calibri" panose="020F0502020204030204" pitchFamily="34" charset="0"/>
              </a:rPr>
              <a:t>caused by injury or physical illness that will, in the opinion of the attending physician to a reasonable degree of medical certainty, </a:t>
            </a:r>
            <a:r>
              <a:rPr lang="en-US" sz="2400" b="1" i="1" dirty="0">
                <a:latin typeface="Calibri" panose="020F0502020204030204" pitchFamily="34" charset="0"/>
                <a:cs typeface="Calibri" panose="020F0502020204030204" pitchFamily="34" charset="0"/>
              </a:rPr>
              <a:t>result in death, despite the introduction or continuation of medical treatment.</a:t>
            </a:r>
            <a:r>
              <a:rPr lang="en-US" sz="2400" i="1" dirty="0">
                <a:latin typeface="Calibri" panose="020F0502020204030204" pitchFamily="34" charset="0"/>
                <a:cs typeface="Calibri" panose="020F0502020204030204" pitchFamily="34" charset="0"/>
              </a:rPr>
              <a:t>  </a:t>
            </a:r>
            <a:endParaRPr lang="en-US" sz="2400" i="1" dirty="0" smtClean="0">
              <a:latin typeface="Calibri" panose="020F0502020204030204" pitchFamily="34" charset="0"/>
              <a:cs typeface="Calibri" panose="020F0502020204030204" pitchFamily="34" charset="0"/>
            </a:endParaRPr>
          </a:p>
          <a:p>
            <a:pPr lvl="1"/>
            <a:endParaRPr lang="en-US" sz="2400" i="1" dirty="0" smtClean="0">
              <a:latin typeface="Calibri" panose="020F0502020204030204" pitchFamily="34" charset="0"/>
              <a:cs typeface="Calibri" panose="020F0502020204030204" pitchFamily="34" charset="0"/>
            </a:endParaRPr>
          </a:p>
          <a:p>
            <a:pPr lvl="1"/>
            <a:r>
              <a:rPr lang="en-US" sz="2400" b="1" i="1" dirty="0" smtClean="0">
                <a:latin typeface="Calibri" panose="020F0502020204030204" pitchFamily="34" charset="0"/>
                <a:cs typeface="Calibri" panose="020F0502020204030204" pitchFamily="34" charset="0"/>
              </a:rPr>
              <a:t>Except </a:t>
            </a:r>
            <a:r>
              <a:rPr lang="en-US" sz="2400" b="1" i="1" dirty="0">
                <a:latin typeface="Calibri" panose="020F0502020204030204" pitchFamily="34" charset="0"/>
                <a:cs typeface="Calibri" panose="020F0502020204030204" pitchFamily="34" charset="0"/>
              </a:rPr>
              <a:t>as specifically set forth in an advance health directive</a:t>
            </a:r>
            <a:r>
              <a:rPr lang="en-US" sz="2400" dirty="0">
                <a:latin typeface="Calibri" panose="020F0502020204030204" pitchFamily="34" charset="0"/>
                <a:cs typeface="Calibri" panose="020F0502020204030204" pitchFamily="34" charset="0"/>
              </a:rPr>
              <a:t>, </a:t>
            </a:r>
            <a:r>
              <a:rPr lang="en-US" sz="2400" b="1" i="1" dirty="0">
                <a:latin typeface="Calibri" panose="020F0502020204030204" pitchFamily="34" charset="0"/>
                <a:cs typeface="Calibri" panose="020F0502020204030204" pitchFamily="34" charset="0"/>
              </a:rPr>
              <a:t>the term is not intended to preclude treatment</a:t>
            </a:r>
            <a:r>
              <a:rPr lang="en-US" sz="2400" i="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of a disease, illness  or physical, mental, cognitive or intellectual condition, even if incurable and irreversible and regardless of severity</a:t>
            </a:r>
            <a:r>
              <a:rPr lang="en-US" sz="2400" i="1" dirty="0">
                <a:latin typeface="Calibri" panose="020F0502020204030204" pitchFamily="34" charset="0"/>
                <a:cs typeface="Calibri" panose="020F0502020204030204" pitchFamily="34" charset="0"/>
              </a:rPr>
              <a:t>, </a:t>
            </a:r>
            <a:r>
              <a:rPr lang="en-US" sz="2400" b="1" i="1" dirty="0">
                <a:latin typeface="Calibri" panose="020F0502020204030204" pitchFamily="34" charset="0"/>
                <a:cs typeface="Calibri" panose="020F0502020204030204" pitchFamily="34" charset="0"/>
              </a:rPr>
              <a:t>if </a:t>
            </a:r>
            <a:r>
              <a:rPr lang="en-US" sz="2400" b="1" i="1" u="sng" dirty="0">
                <a:latin typeface="Calibri" panose="020F0502020204030204" pitchFamily="34" charset="0"/>
                <a:cs typeface="Calibri" panose="020F0502020204030204" pitchFamily="34" charset="0"/>
              </a:rPr>
              <a:t>both</a:t>
            </a:r>
            <a:r>
              <a:rPr lang="en-US" sz="2400" b="1" i="1" dirty="0">
                <a:latin typeface="Calibri" panose="020F0502020204030204" pitchFamily="34" charset="0"/>
                <a:cs typeface="Calibri" panose="020F0502020204030204" pitchFamily="34" charset="0"/>
              </a:rPr>
              <a:t> of the following apply</a:t>
            </a:r>
            <a:r>
              <a:rPr lang="en-US" sz="2400" i="1" dirty="0" smtClean="0">
                <a:latin typeface="Calibri" panose="020F0502020204030204" pitchFamily="34" charset="0"/>
                <a:cs typeface="Calibri" panose="020F0502020204030204" pitchFamily="34" charset="0"/>
              </a:rPr>
              <a:t>:</a:t>
            </a:r>
            <a:endParaRPr lang="en-US" sz="1600" i="1" dirty="0">
              <a:latin typeface="Calibri" panose="020F0502020204030204" pitchFamily="34" charset="0"/>
              <a:cs typeface="Calibri" panose="020F0502020204030204" pitchFamily="34" charset="0"/>
            </a:endParaRPr>
          </a:p>
          <a:p>
            <a:pPr lvl="2"/>
            <a:r>
              <a:rPr lang="en-US" sz="2400" b="1" i="1" dirty="0">
                <a:latin typeface="Calibri" panose="020F0502020204030204" pitchFamily="34" charset="0"/>
                <a:cs typeface="Calibri" panose="020F0502020204030204" pitchFamily="34" charset="0"/>
              </a:rPr>
              <a:t>The patient would benefit from the medical treatment, including palliative care.</a:t>
            </a:r>
            <a:endParaRPr lang="en-US" sz="1600" b="1" i="1" dirty="0">
              <a:latin typeface="Calibri" panose="020F0502020204030204" pitchFamily="34" charset="0"/>
              <a:cs typeface="Calibri" panose="020F0502020204030204" pitchFamily="34" charset="0"/>
            </a:endParaRPr>
          </a:p>
          <a:p>
            <a:pPr lvl="2"/>
            <a:r>
              <a:rPr lang="en-US" sz="2400" b="1" i="1" dirty="0">
                <a:latin typeface="Calibri" panose="020F0502020204030204" pitchFamily="34" charset="0"/>
                <a:cs typeface="Calibri" panose="020F0502020204030204" pitchFamily="34" charset="0"/>
              </a:rPr>
              <a:t>Such treatment would not merely prolong the process of dying.</a:t>
            </a:r>
            <a:endParaRPr lang="en-US" sz="1600" b="1" i="1" dirty="0">
              <a:latin typeface="Calibri" panose="020F0502020204030204" pitchFamily="34" charset="0"/>
              <a:cs typeface="Calibri" panose="020F0502020204030204" pitchFamily="34" charset="0"/>
            </a:endParaRPr>
          </a:p>
          <a:p>
            <a:endParaRPr lang="en-US" dirty="0"/>
          </a:p>
        </p:txBody>
      </p:sp>
      <p:sp>
        <p:nvSpPr>
          <p:cNvPr id="3" name="Title 2"/>
          <p:cNvSpPr>
            <a:spLocks noGrp="1"/>
          </p:cNvSpPr>
          <p:nvPr>
            <p:ph type="title"/>
          </p:nvPr>
        </p:nvSpPr>
        <p:spPr/>
        <p:txBody>
          <a:bodyPr/>
          <a:lstStyle/>
          <a:p>
            <a:pPr algn="ctr"/>
            <a:r>
              <a:rPr lang="en-US" i="1" dirty="0" smtClean="0"/>
              <a:t>What Constitutes “End of Life” ?</a:t>
            </a:r>
            <a:endParaRPr lang="en-US" i="1" dirty="0"/>
          </a:p>
        </p:txBody>
      </p:sp>
      <p:sp>
        <p:nvSpPr>
          <p:cNvPr id="4" name="Slide Number Placeholder 3"/>
          <p:cNvSpPr>
            <a:spLocks noGrp="1"/>
          </p:cNvSpPr>
          <p:nvPr>
            <p:ph type="sldNum" sz="quarter" idx="12"/>
          </p:nvPr>
        </p:nvSpPr>
        <p:spPr/>
        <p:txBody>
          <a:bodyPr/>
          <a:lstStyle/>
          <a:p>
            <a:fld id="{A53AEC1F-12CA-4F0B-86FB-CC115F219A51}" type="slidenum">
              <a:rPr lang="en-US" sz="3200" smtClean="0">
                <a:solidFill>
                  <a:schemeClr val="bg1">
                    <a:lumMod val="50000"/>
                  </a:schemeClr>
                </a:solidFill>
              </a:rPr>
              <a:pPr/>
              <a:t>4</a:t>
            </a:fld>
            <a:endParaRPr lang="en-US" sz="3200" dirty="0">
              <a:solidFill>
                <a:schemeClr val="bg1">
                  <a:lumMod val="50000"/>
                </a:schemeClr>
              </a:solidFill>
            </a:endParaRPr>
          </a:p>
        </p:txBody>
      </p:sp>
    </p:spTree>
    <p:extLst>
      <p:ext uri="{BB962C8B-B14F-4D97-AF65-F5344CB8AC3E}">
        <p14:creationId xmlns:p14="http://schemas.microsoft.com/office/powerpoint/2010/main" val="1686547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normAutofit fontScale="92500" lnSpcReduction="20000"/>
          </a:bodyPr>
          <a:lstStyle/>
          <a:p>
            <a:pPr marL="365760" lvl="1" indent="0">
              <a:buNone/>
            </a:pPr>
            <a:r>
              <a:rPr lang="en-US" sz="3900" dirty="0" smtClean="0">
                <a:latin typeface="Calibri" panose="020F0502020204030204" pitchFamily="34" charset="0"/>
                <a:cs typeface="Calibri" panose="020F0502020204030204" pitchFamily="34" charset="0"/>
              </a:rPr>
              <a:t>Dementia</a:t>
            </a:r>
          </a:p>
          <a:p>
            <a:pPr marL="365760" lvl="1" indent="0">
              <a:buNone/>
            </a:pPr>
            <a:r>
              <a:rPr lang="en-US" sz="3900" dirty="0" smtClean="0">
                <a:latin typeface="Calibri" panose="020F0502020204030204" pitchFamily="34" charset="0"/>
                <a:cs typeface="Calibri" panose="020F0502020204030204" pitchFamily="34" charset="0"/>
              </a:rPr>
              <a:t>Cancer</a:t>
            </a:r>
          </a:p>
          <a:p>
            <a:pPr marL="365760" lvl="1" indent="0">
              <a:buNone/>
            </a:pPr>
            <a:r>
              <a:rPr lang="en-US" sz="3900" dirty="0" smtClean="0">
                <a:latin typeface="Calibri" panose="020F0502020204030204" pitchFamily="34" charset="0"/>
                <a:cs typeface="Calibri" panose="020F0502020204030204" pitchFamily="34" charset="0"/>
              </a:rPr>
              <a:t>Kidney Failure</a:t>
            </a:r>
          </a:p>
          <a:p>
            <a:pPr marL="365760" lvl="1" indent="0">
              <a:buNone/>
            </a:pPr>
            <a:r>
              <a:rPr lang="en-US" sz="3900" dirty="0" smtClean="0">
                <a:latin typeface="Calibri" panose="020F0502020204030204" pitchFamily="34" charset="0"/>
                <a:cs typeface="Calibri" panose="020F0502020204030204" pitchFamily="34" charset="0"/>
              </a:rPr>
              <a:t>Sepsis</a:t>
            </a:r>
          </a:p>
          <a:p>
            <a:pPr marL="365760" lvl="1" indent="0">
              <a:buNone/>
            </a:pPr>
            <a:r>
              <a:rPr lang="en-US" sz="3900" dirty="0" smtClean="0">
                <a:latin typeface="Calibri" panose="020F0502020204030204" pitchFamily="34" charset="0"/>
                <a:cs typeface="Calibri" panose="020F0502020204030204" pitchFamily="34" charset="0"/>
              </a:rPr>
              <a:t>Inability to Swallow</a:t>
            </a:r>
          </a:p>
          <a:p>
            <a:pPr marL="365760" lvl="1" indent="0">
              <a:buNone/>
            </a:pPr>
            <a:r>
              <a:rPr lang="en-US" sz="3900" dirty="0" smtClean="0">
                <a:latin typeface="Calibri" panose="020F0502020204030204" pitchFamily="34" charset="0"/>
                <a:cs typeface="Calibri" panose="020F0502020204030204" pitchFamily="34" charset="0"/>
              </a:rPr>
              <a:t>Heart Failure</a:t>
            </a:r>
          </a:p>
          <a:p>
            <a:pPr marL="365760" lvl="1" indent="0">
              <a:buNone/>
            </a:pPr>
            <a:r>
              <a:rPr lang="en-US" sz="3900" dirty="0" smtClean="0">
                <a:latin typeface="Calibri" panose="020F0502020204030204" pitchFamily="34" charset="0"/>
                <a:cs typeface="Calibri" panose="020F0502020204030204" pitchFamily="34" charset="0"/>
              </a:rPr>
              <a:t>Respiratory Issues</a:t>
            </a:r>
          </a:p>
          <a:p>
            <a:pPr marL="365760" lvl="1" indent="0">
              <a:buNone/>
            </a:pPr>
            <a:r>
              <a:rPr lang="en-US" sz="3900" dirty="0" smtClean="0">
                <a:latin typeface="Calibri" panose="020F0502020204030204" pitchFamily="34" charset="0"/>
                <a:cs typeface="Calibri" panose="020F0502020204030204" pitchFamily="34" charset="0"/>
              </a:rPr>
              <a:t>“Failure to Thrive</a:t>
            </a:r>
            <a:r>
              <a:rPr lang="en-US" sz="3900" dirty="0" smtClean="0">
                <a:latin typeface="Calibri" panose="020F0502020204030204" pitchFamily="34" charset="0"/>
                <a:cs typeface="Calibri" panose="020F0502020204030204" pitchFamily="34" charset="0"/>
              </a:rPr>
              <a:t>”</a:t>
            </a:r>
          </a:p>
          <a:p>
            <a:pPr marL="365760" lvl="1" indent="0">
              <a:buNone/>
            </a:pPr>
            <a:r>
              <a:rPr lang="en-US" sz="3900" dirty="0" smtClean="0">
                <a:latin typeface="Calibri" panose="020F0502020204030204" pitchFamily="34" charset="0"/>
                <a:cs typeface="Calibri" panose="020F0502020204030204" pitchFamily="34" charset="0"/>
              </a:rPr>
              <a:t>Persistent Vegetative State </a:t>
            </a:r>
            <a:endParaRPr lang="en-US" sz="3900" dirty="0" smtClean="0">
              <a:latin typeface="Calibri" panose="020F0502020204030204" pitchFamily="34" charset="0"/>
              <a:cs typeface="Calibri" panose="020F0502020204030204" pitchFamily="34" charset="0"/>
            </a:endParaRPr>
          </a:p>
          <a:p>
            <a:pPr marL="109728" indent="0">
              <a:buNone/>
            </a:pPr>
            <a:endParaRPr lang="en-US" dirty="0"/>
          </a:p>
        </p:txBody>
      </p:sp>
      <p:sp>
        <p:nvSpPr>
          <p:cNvPr id="8" name="Title 7"/>
          <p:cNvSpPr>
            <a:spLocks noGrp="1"/>
          </p:cNvSpPr>
          <p:nvPr>
            <p:ph type="title"/>
          </p:nvPr>
        </p:nvSpPr>
        <p:spPr/>
        <p:txBody>
          <a:bodyPr>
            <a:normAutofit fontScale="90000"/>
          </a:bodyPr>
          <a:lstStyle/>
          <a:p>
            <a:pPr algn="ctr"/>
            <a:r>
              <a:rPr lang="en-US" sz="4000" i="1" dirty="0" smtClean="0"/>
              <a:t>Some Possible End-Stage Medical Conditions:</a:t>
            </a:r>
            <a:endParaRPr lang="en-US" sz="4000" i="1" dirty="0"/>
          </a:p>
        </p:txBody>
      </p:sp>
      <p:sp>
        <p:nvSpPr>
          <p:cNvPr id="2" name="Slide Number Placeholder 1"/>
          <p:cNvSpPr>
            <a:spLocks noGrp="1"/>
          </p:cNvSpPr>
          <p:nvPr>
            <p:ph type="sldNum" sz="quarter" idx="12"/>
          </p:nvPr>
        </p:nvSpPr>
        <p:spPr/>
        <p:txBody>
          <a:bodyPr/>
          <a:lstStyle/>
          <a:p>
            <a:fld id="{A53AEC1F-12CA-4F0B-86FB-CC115F219A51}" type="slidenum">
              <a:rPr lang="en-US" sz="3200" smtClean="0">
                <a:solidFill>
                  <a:schemeClr val="bg1">
                    <a:lumMod val="50000"/>
                  </a:schemeClr>
                </a:solidFill>
              </a:rPr>
              <a:pPr/>
              <a:t>5</a:t>
            </a:fld>
            <a:endParaRPr lang="en-US" sz="3200" dirty="0">
              <a:solidFill>
                <a:schemeClr val="bg1">
                  <a:lumMod val="50000"/>
                </a:schemeClr>
              </a:solidFill>
            </a:endParaRPr>
          </a:p>
        </p:txBody>
      </p:sp>
    </p:spTree>
    <p:extLst>
      <p:ext uri="{BB962C8B-B14F-4D97-AF65-F5344CB8AC3E}">
        <p14:creationId xmlns:p14="http://schemas.microsoft.com/office/powerpoint/2010/main" val="3696390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normAutofit fontScale="92500" lnSpcReduction="10000"/>
          </a:bodyPr>
          <a:lstStyle/>
          <a:p>
            <a:pPr marL="365760" lvl="1" indent="0">
              <a:buNone/>
            </a:pPr>
            <a:r>
              <a:rPr lang="en-US" sz="3900" dirty="0" smtClean="0">
                <a:latin typeface="Calibri" panose="020F0502020204030204" pitchFamily="34" charset="0"/>
                <a:cs typeface="Calibri" panose="020F0502020204030204" pitchFamily="34" charset="0"/>
              </a:rPr>
              <a:t>Continuing Medications</a:t>
            </a:r>
          </a:p>
          <a:p>
            <a:pPr marL="365760" lvl="1" indent="0">
              <a:buNone/>
            </a:pPr>
            <a:r>
              <a:rPr lang="en-US" sz="3900" dirty="0" smtClean="0">
                <a:latin typeface="Calibri" panose="020F0502020204030204" pitchFamily="34" charset="0"/>
                <a:cs typeface="Calibri" panose="020F0502020204030204" pitchFamily="34" charset="0"/>
              </a:rPr>
              <a:t>Cardiac Resuscitation</a:t>
            </a:r>
          </a:p>
          <a:p>
            <a:pPr marL="365760" lvl="1" indent="0">
              <a:buNone/>
            </a:pPr>
            <a:r>
              <a:rPr lang="en-US" sz="3900" dirty="0" smtClean="0">
                <a:latin typeface="Calibri" panose="020F0502020204030204" pitchFamily="34" charset="0"/>
                <a:cs typeface="Calibri" panose="020F0502020204030204" pitchFamily="34" charset="0"/>
              </a:rPr>
              <a:t>Antibiotics</a:t>
            </a:r>
          </a:p>
          <a:p>
            <a:pPr marL="365760" lvl="1" indent="0">
              <a:buNone/>
            </a:pPr>
            <a:r>
              <a:rPr lang="en-US" sz="3900" dirty="0" smtClean="0">
                <a:latin typeface="Calibri" panose="020F0502020204030204" pitchFamily="34" charset="0"/>
                <a:cs typeface="Calibri" panose="020F0502020204030204" pitchFamily="34" charset="0"/>
              </a:rPr>
              <a:t>Feeding Tubes</a:t>
            </a:r>
          </a:p>
          <a:p>
            <a:pPr marL="365760" lvl="1" indent="0">
              <a:buNone/>
            </a:pPr>
            <a:r>
              <a:rPr lang="en-US" sz="3900" dirty="0" smtClean="0">
                <a:latin typeface="Calibri" panose="020F0502020204030204" pitchFamily="34" charset="0"/>
                <a:cs typeface="Calibri" panose="020F0502020204030204" pitchFamily="34" charset="0"/>
              </a:rPr>
              <a:t>Dialysis</a:t>
            </a:r>
          </a:p>
          <a:p>
            <a:pPr marL="365760" lvl="1" indent="0">
              <a:buNone/>
            </a:pPr>
            <a:r>
              <a:rPr lang="en-US" sz="3900" dirty="0" smtClean="0">
                <a:latin typeface="Calibri" panose="020F0502020204030204" pitchFamily="34" charset="0"/>
                <a:cs typeface="Calibri" panose="020F0502020204030204" pitchFamily="34" charset="0"/>
              </a:rPr>
              <a:t>Transfusion</a:t>
            </a:r>
          </a:p>
          <a:p>
            <a:pPr marL="365760" lvl="1" indent="0">
              <a:buNone/>
            </a:pPr>
            <a:r>
              <a:rPr lang="en-US" sz="3900" dirty="0" smtClean="0">
                <a:latin typeface="Calibri" panose="020F0502020204030204" pitchFamily="34" charset="0"/>
                <a:cs typeface="Calibri" panose="020F0502020204030204" pitchFamily="34" charset="0"/>
              </a:rPr>
              <a:t>Surgery</a:t>
            </a:r>
          </a:p>
          <a:p>
            <a:pPr marL="365760" lvl="1" indent="0">
              <a:buNone/>
            </a:pPr>
            <a:r>
              <a:rPr lang="en-US" sz="3900" dirty="0" smtClean="0">
                <a:latin typeface="Calibri" panose="020F0502020204030204" pitchFamily="34" charset="0"/>
                <a:cs typeface="Calibri" panose="020F0502020204030204" pitchFamily="34" charset="0"/>
              </a:rPr>
              <a:t>Therapy Treatments—OT, PT, Speech</a:t>
            </a:r>
          </a:p>
          <a:p>
            <a:pPr marL="365760" lvl="1" indent="0">
              <a:buNone/>
            </a:pPr>
            <a:endParaRPr lang="en-US" sz="3900" dirty="0" smtClean="0">
              <a:latin typeface="Calibri" panose="020F0502020204030204" pitchFamily="34" charset="0"/>
              <a:cs typeface="Calibri" panose="020F0502020204030204" pitchFamily="34" charset="0"/>
            </a:endParaRPr>
          </a:p>
          <a:p>
            <a:pPr marL="109728" indent="0">
              <a:buNone/>
            </a:pPr>
            <a:endParaRPr lang="en-US" dirty="0"/>
          </a:p>
        </p:txBody>
      </p:sp>
      <p:sp>
        <p:nvSpPr>
          <p:cNvPr id="8" name="Title 7"/>
          <p:cNvSpPr>
            <a:spLocks noGrp="1"/>
          </p:cNvSpPr>
          <p:nvPr>
            <p:ph type="title"/>
          </p:nvPr>
        </p:nvSpPr>
        <p:spPr/>
        <p:txBody>
          <a:bodyPr>
            <a:normAutofit/>
          </a:bodyPr>
          <a:lstStyle/>
          <a:p>
            <a:pPr algn="ctr"/>
            <a:r>
              <a:rPr lang="en-US" sz="4000" i="1" dirty="0" smtClean="0"/>
              <a:t>Possible Interventions to Consider:</a:t>
            </a:r>
            <a:endParaRPr lang="en-US" sz="4000" i="1" dirty="0"/>
          </a:p>
        </p:txBody>
      </p:sp>
      <p:sp>
        <p:nvSpPr>
          <p:cNvPr id="2" name="Slide Number Placeholder 1"/>
          <p:cNvSpPr>
            <a:spLocks noGrp="1"/>
          </p:cNvSpPr>
          <p:nvPr>
            <p:ph type="sldNum" sz="quarter" idx="12"/>
          </p:nvPr>
        </p:nvSpPr>
        <p:spPr/>
        <p:txBody>
          <a:bodyPr/>
          <a:lstStyle/>
          <a:p>
            <a:fld id="{A53AEC1F-12CA-4F0B-86FB-CC115F219A51}" type="slidenum">
              <a:rPr lang="en-US" sz="3200" smtClean="0">
                <a:solidFill>
                  <a:schemeClr val="bg1">
                    <a:lumMod val="50000"/>
                  </a:schemeClr>
                </a:solidFill>
              </a:rPr>
              <a:pPr/>
              <a:t>6</a:t>
            </a:fld>
            <a:endParaRPr lang="en-US" sz="3200" dirty="0">
              <a:solidFill>
                <a:schemeClr val="bg1">
                  <a:lumMod val="50000"/>
                </a:schemeClr>
              </a:solidFill>
            </a:endParaRPr>
          </a:p>
        </p:txBody>
      </p:sp>
    </p:spTree>
    <p:extLst>
      <p:ext uri="{BB962C8B-B14F-4D97-AF65-F5344CB8AC3E}">
        <p14:creationId xmlns:p14="http://schemas.microsoft.com/office/powerpoint/2010/main" val="3811201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lvl="1"/>
            <a:r>
              <a:rPr lang="en-US" sz="4000" dirty="0" smtClean="0">
                <a:latin typeface="Calibri" panose="020F0502020204030204" pitchFamily="34" charset="0"/>
                <a:cs typeface="Calibri" panose="020F0502020204030204" pitchFamily="34" charset="0"/>
              </a:rPr>
              <a:t>1.	DNR/DNI/DNH</a:t>
            </a:r>
            <a:endParaRPr lang="en-US" sz="4000" dirty="0">
              <a:latin typeface="Calibri" panose="020F0502020204030204" pitchFamily="34" charset="0"/>
              <a:cs typeface="Calibri" panose="020F0502020204030204" pitchFamily="34" charset="0"/>
            </a:endParaRPr>
          </a:p>
          <a:p>
            <a:pPr lvl="1"/>
            <a:r>
              <a:rPr lang="en-US" sz="4000" dirty="0" smtClean="0">
                <a:latin typeface="Calibri" panose="020F0502020204030204" pitchFamily="34" charset="0"/>
                <a:cs typeface="Calibri" panose="020F0502020204030204" pitchFamily="34" charset="0"/>
              </a:rPr>
              <a:t>2.	Palliative </a:t>
            </a:r>
            <a:r>
              <a:rPr lang="en-US" sz="4000" dirty="0">
                <a:latin typeface="Calibri" panose="020F0502020204030204" pitchFamily="34" charset="0"/>
                <a:cs typeface="Calibri" panose="020F0502020204030204" pitchFamily="34" charset="0"/>
              </a:rPr>
              <a:t>Care</a:t>
            </a:r>
          </a:p>
          <a:p>
            <a:pPr lvl="1"/>
            <a:r>
              <a:rPr lang="en-US" sz="4000" dirty="0" smtClean="0">
                <a:latin typeface="Calibri" panose="020F0502020204030204" pitchFamily="34" charset="0"/>
                <a:cs typeface="Calibri" panose="020F0502020204030204" pitchFamily="34" charset="0"/>
              </a:rPr>
              <a:t>3.	Hospice</a:t>
            </a:r>
            <a:endParaRPr lang="en-US" sz="4000" dirty="0">
              <a:latin typeface="Calibri" panose="020F0502020204030204" pitchFamily="34" charset="0"/>
              <a:cs typeface="Calibri" panose="020F0502020204030204" pitchFamily="34" charset="0"/>
            </a:endParaRPr>
          </a:p>
          <a:p>
            <a:pPr lvl="1"/>
            <a:r>
              <a:rPr lang="en-US" sz="4000" dirty="0" smtClean="0">
                <a:latin typeface="Calibri" panose="020F0502020204030204" pitchFamily="34" charset="0"/>
                <a:cs typeface="Calibri" panose="020F0502020204030204" pitchFamily="34" charset="0"/>
              </a:rPr>
              <a:t>4.	Continue </a:t>
            </a:r>
            <a:r>
              <a:rPr lang="en-US" sz="4000" i="1" u="sng" dirty="0" smtClean="0">
                <a:latin typeface="Calibri" panose="020F0502020204030204" pitchFamily="34" charset="0"/>
                <a:cs typeface="Calibri" panose="020F0502020204030204" pitchFamily="34" charset="0"/>
              </a:rPr>
              <a:t>specific</a:t>
            </a:r>
            <a:r>
              <a:rPr lang="en-US" sz="4000" i="1" dirty="0" smtClean="0">
                <a:latin typeface="Calibri" panose="020F0502020204030204" pitchFamily="34" charset="0"/>
                <a:cs typeface="Calibri" panose="020F0502020204030204" pitchFamily="34" charset="0"/>
              </a:rPr>
              <a:t> </a:t>
            </a:r>
            <a:r>
              <a:rPr lang="en-US" sz="4000" dirty="0">
                <a:latin typeface="Calibri" panose="020F0502020204030204" pitchFamily="34" charset="0"/>
                <a:cs typeface="Calibri" panose="020F0502020204030204" pitchFamily="34" charset="0"/>
              </a:rPr>
              <a:t>treatments </a:t>
            </a:r>
            <a:r>
              <a:rPr lang="en-US" sz="4000" i="1" dirty="0" smtClean="0">
                <a:latin typeface="Calibri" panose="020F0502020204030204" pitchFamily="34" charset="0"/>
                <a:cs typeface="Calibri" panose="020F0502020204030204" pitchFamily="34" charset="0"/>
              </a:rPr>
              <a:t>(such </a:t>
            </a:r>
            <a:r>
              <a:rPr lang="en-US" sz="4000" i="1" dirty="0">
                <a:latin typeface="Calibri" panose="020F0502020204030204" pitchFamily="34" charset="0"/>
                <a:cs typeface="Calibri" panose="020F0502020204030204" pitchFamily="34" charset="0"/>
              </a:rPr>
              <a:t>as tube-feeding, </a:t>
            </a:r>
            <a:r>
              <a:rPr lang="en-US" sz="4000" i="1" dirty="0" smtClean="0">
                <a:latin typeface="Calibri" panose="020F0502020204030204" pitchFamily="34" charset="0"/>
                <a:cs typeface="Calibri" panose="020F0502020204030204" pitchFamily="34" charset="0"/>
              </a:rPr>
              <a:t>		antibiotics</a:t>
            </a:r>
            <a:r>
              <a:rPr lang="en-US" sz="4000" i="1" dirty="0">
                <a:latin typeface="Calibri" panose="020F0502020204030204" pitchFamily="34" charset="0"/>
                <a:cs typeface="Calibri" panose="020F0502020204030204" pitchFamily="34" charset="0"/>
              </a:rPr>
              <a:t>, cardiac resuscitation, dialysis, </a:t>
            </a:r>
            <a:r>
              <a:rPr lang="en-US" sz="4000" i="1" dirty="0" smtClean="0">
                <a:latin typeface="Calibri" panose="020F0502020204030204" pitchFamily="34" charset="0"/>
                <a:cs typeface="Calibri" panose="020F0502020204030204" pitchFamily="34" charset="0"/>
              </a:rPr>
              <a:t>				breathing apparatus or medications, but </a:t>
            </a:r>
            <a:r>
              <a:rPr lang="en-US" sz="4000" i="1" u="sng" dirty="0" smtClean="0">
                <a:latin typeface="Calibri" panose="020F0502020204030204" pitchFamily="34" charset="0"/>
                <a:cs typeface="Calibri" panose="020F0502020204030204" pitchFamily="34" charset="0"/>
              </a:rPr>
              <a:t>not</a:t>
            </a:r>
            <a:r>
              <a:rPr lang="en-US" sz="4000" i="1" dirty="0" smtClean="0">
                <a:latin typeface="Calibri" panose="020F0502020204030204" pitchFamily="34" charset="0"/>
                <a:cs typeface="Calibri" panose="020F0502020204030204" pitchFamily="34" charset="0"/>
              </a:rPr>
              <a:t> other 		treatments).</a:t>
            </a:r>
          </a:p>
          <a:p>
            <a:pPr lvl="1"/>
            <a:endParaRPr lang="en-US" sz="4000" i="1" dirty="0" smtClean="0">
              <a:latin typeface="Calibri" panose="020F0502020204030204" pitchFamily="34" charset="0"/>
              <a:cs typeface="Calibri" panose="020F0502020204030204" pitchFamily="34" charset="0"/>
            </a:endParaRPr>
          </a:p>
          <a:p>
            <a:pPr lvl="1"/>
            <a:r>
              <a:rPr lang="en-US" sz="3800" i="1" dirty="0" smtClean="0">
                <a:latin typeface="Calibri" panose="020F0502020204030204" pitchFamily="34" charset="0"/>
                <a:cs typeface="Calibri" panose="020F0502020204030204" pitchFamily="34" charset="0"/>
              </a:rPr>
              <a:t>Note:  Hospice and Palliative Care can usually be given in at home, in a NH facility, in the hospital, </a:t>
            </a:r>
            <a:r>
              <a:rPr lang="en-US" sz="3800" i="1" u="sng" dirty="0" smtClean="0">
                <a:latin typeface="Calibri" panose="020F0502020204030204" pitchFamily="34" charset="0"/>
                <a:cs typeface="Calibri" panose="020F0502020204030204" pitchFamily="34" charset="0"/>
              </a:rPr>
              <a:t>or</a:t>
            </a:r>
            <a:r>
              <a:rPr lang="en-US" sz="3800" i="1" dirty="0" smtClean="0">
                <a:latin typeface="Calibri" panose="020F0502020204030204" pitchFamily="34" charset="0"/>
                <a:cs typeface="Calibri" panose="020F0502020204030204" pitchFamily="34" charset="0"/>
              </a:rPr>
              <a:t> a hospice center.</a:t>
            </a:r>
            <a:endParaRPr lang="en-US" sz="3800" i="1" dirty="0">
              <a:latin typeface="Calibri" panose="020F0502020204030204" pitchFamily="34" charset="0"/>
              <a:cs typeface="Calibri" panose="020F0502020204030204" pitchFamily="34" charset="0"/>
            </a:endParaRPr>
          </a:p>
          <a:p>
            <a:endParaRPr lang="en-US" sz="3200" dirty="0">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pPr algn="ctr"/>
            <a:r>
              <a:rPr lang="en-US" i="1" dirty="0" smtClean="0"/>
              <a:t>Available End of-Life Choices</a:t>
            </a:r>
            <a:endParaRPr lang="en-US" i="1" dirty="0"/>
          </a:p>
        </p:txBody>
      </p:sp>
      <p:sp>
        <p:nvSpPr>
          <p:cNvPr id="4" name="Slide Number Placeholder 3"/>
          <p:cNvSpPr>
            <a:spLocks noGrp="1"/>
          </p:cNvSpPr>
          <p:nvPr>
            <p:ph type="sldNum" sz="quarter" idx="12"/>
          </p:nvPr>
        </p:nvSpPr>
        <p:spPr/>
        <p:txBody>
          <a:bodyPr/>
          <a:lstStyle/>
          <a:p>
            <a:fld id="{A53AEC1F-12CA-4F0B-86FB-CC115F219A51}" type="slidenum">
              <a:rPr lang="en-US" sz="3200" smtClean="0">
                <a:solidFill>
                  <a:schemeClr val="bg1">
                    <a:lumMod val="50000"/>
                  </a:schemeClr>
                </a:solidFill>
              </a:rPr>
              <a:pPr/>
              <a:t>7</a:t>
            </a:fld>
            <a:endParaRPr lang="en-US" sz="3200" dirty="0">
              <a:solidFill>
                <a:schemeClr val="bg1">
                  <a:lumMod val="50000"/>
                </a:schemeClr>
              </a:solidFill>
            </a:endParaRPr>
          </a:p>
        </p:txBody>
      </p:sp>
    </p:spTree>
    <p:extLst>
      <p:ext uri="{BB962C8B-B14F-4D97-AF65-F5344CB8AC3E}">
        <p14:creationId xmlns:p14="http://schemas.microsoft.com/office/powerpoint/2010/main" val="3802299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1"/>
            <a:r>
              <a:rPr lang="en-US" sz="3600" dirty="0">
                <a:latin typeface="Calibri" panose="020F0502020204030204" pitchFamily="34" charset="0"/>
                <a:cs typeface="Calibri" panose="020F0502020204030204" pitchFamily="34" charset="0"/>
              </a:rPr>
              <a:t>The </a:t>
            </a:r>
            <a:r>
              <a:rPr lang="en-US" sz="3600" i="1" u="sng" dirty="0">
                <a:latin typeface="Calibri" panose="020F0502020204030204" pitchFamily="34" charset="0"/>
                <a:cs typeface="Calibri" panose="020F0502020204030204" pitchFamily="34" charset="0"/>
              </a:rPr>
              <a:t>individual</a:t>
            </a:r>
            <a:r>
              <a:rPr lang="en-US" sz="3600" dirty="0">
                <a:latin typeface="Calibri" panose="020F0502020204030204" pitchFamily="34" charset="0"/>
                <a:cs typeface="Calibri" panose="020F0502020204030204" pitchFamily="34" charset="0"/>
              </a:rPr>
              <a:t> </a:t>
            </a:r>
            <a:r>
              <a:rPr lang="en-US" sz="3600" dirty="0" smtClean="0">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if not incapacitated</a:t>
            </a:r>
            <a:r>
              <a:rPr lang="en-US" sz="3600" dirty="0" smtClean="0">
                <a:latin typeface="Calibri" panose="020F0502020204030204" pitchFamily="34" charset="0"/>
                <a:cs typeface="Calibri" panose="020F0502020204030204" pitchFamily="34" charset="0"/>
              </a:rPr>
              <a:t>)</a:t>
            </a:r>
          </a:p>
          <a:p>
            <a:pPr lvl="1"/>
            <a:endParaRPr lang="en-US" sz="3600" dirty="0">
              <a:latin typeface="Calibri" panose="020F0502020204030204" pitchFamily="34" charset="0"/>
              <a:cs typeface="Calibri" panose="020F0502020204030204" pitchFamily="34" charset="0"/>
            </a:endParaRPr>
          </a:p>
          <a:p>
            <a:pPr lvl="1"/>
            <a:r>
              <a:rPr lang="en-US" sz="3600" dirty="0">
                <a:latin typeface="Calibri" panose="020F0502020204030204" pitchFamily="34" charset="0"/>
                <a:cs typeface="Calibri" panose="020F0502020204030204" pitchFamily="34" charset="0"/>
              </a:rPr>
              <a:t>A healthcare </a:t>
            </a:r>
            <a:r>
              <a:rPr lang="en-US" sz="3600" i="1" u="sng" dirty="0">
                <a:latin typeface="Calibri" panose="020F0502020204030204" pitchFamily="34" charset="0"/>
                <a:cs typeface="Calibri" panose="020F0502020204030204" pitchFamily="34" charset="0"/>
              </a:rPr>
              <a:t>agent</a:t>
            </a:r>
            <a:r>
              <a:rPr lang="en-US" sz="3600" dirty="0">
                <a:latin typeface="Calibri" panose="020F0502020204030204" pitchFamily="34" charset="0"/>
                <a:cs typeface="Calibri" panose="020F0502020204030204" pitchFamily="34" charset="0"/>
              </a:rPr>
              <a:t>.  </a:t>
            </a:r>
            <a:r>
              <a:rPr lang="en-US" sz="3600" i="1" u="sng" dirty="0">
                <a:latin typeface="Calibri" panose="020F0502020204030204" pitchFamily="34" charset="0"/>
                <a:cs typeface="Calibri" panose="020F0502020204030204" pitchFamily="34" charset="0"/>
              </a:rPr>
              <a:t>See</a:t>
            </a:r>
            <a:r>
              <a:rPr lang="en-US" sz="3600" i="1" dirty="0">
                <a:latin typeface="Calibri" panose="020F0502020204030204" pitchFamily="34" charset="0"/>
                <a:cs typeface="Calibri" panose="020F0502020204030204" pitchFamily="34" charset="0"/>
              </a:rPr>
              <a:t>, 20  Pa. C.S. § 5451 </a:t>
            </a:r>
            <a:r>
              <a:rPr lang="en-US" sz="3600" i="1" u="sng" dirty="0">
                <a:latin typeface="Calibri" panose="020F0502020204030204" pitchFamily="34" charset="0"/>
                <a:cs typeface="Calibri" panose="020F0502020204030204" pitchFamily="34" charset="0"/>
              </a:rPr>
              <a:t>et</a:t>
            </a:r>
            <a:r>
              <a:rPr lang="en-US" sz="3600" i="1" dirty="0">
                <a:latin typeface="Calibri" panose="020F0502020204030204" pitchFamily="34" charset="0"/>
                <a:cs typeface="Calibri" panose="020F0502020204030204" pitchFamily="34" charset="0"/>
              </a:rPr>
              <a:t> </a:t>
            </a:r>
            <a:r>
              <a:rPr lang="en-US" sz="3600" i="1" u="sng" dirty="0">
                <a:latin typeface="Calibri" panose="020F0502020204030204" pitchFamily="34" charset="0"/>
                <a:cs typeface="Calibri" panose="020F0502020204030204" pitchFamily="34" charset="0"/>
              </a:rPr>
              <a:t>seq</a:t>
            </a:r>
            <a:r>
              <a:rPr lang="en-US" sz="3600" i="1" dirty="0">
                <a:latin typeface="Calibri" panose="020F0502020204030204" pitchFamily="34" charset="0"/>
                <a:cs typeface="Calibri" panose="020F0502020204030204" pitchFamily="34" charset="0"/>
              </a:rPr>
              <a:t>. </a:t>
            </a:r>
            <a:endParaRPr lang="en-US" sz="3600" i="1" dirty="0" smtClean="0">
              <a:latin typeface="Calibri" panose="020F0502020204030204" pitchFamily="34" charset="0"/>
              <a:cs typeface="Calibri" panose="020F0502020204030204" pitchFamily="34" charset="0"/>
            </a:endParaRPr>
          </a:p>
          <a:p>
            <a:pPr lvl="1"/>
            <a:endParaRPr lang="en-US" sz="3600" dirty="0">
              <a:latin typeface="Calibri" panose="020F0502020204030204" pitchFamily="34" charset="0"/>
              <a:cs typeface="Calibri" panose="020F0502020204030204" pitchFamily="34" charset="0"/>
            </a:endParaRPr>
          </a:p>
          <a:p>
            <a:pPr lvl="1"/>
            <a:r>
              <a:rPr lang="en-US" sz="3600" dirty="0">
                <a:latin typeface="Calibri" panose="020F0502020204030204" pitchFamily="34" charset="0"/>
                <a:cs typeface="Calibri" panose="020F0502020204030204" pitchFamily="34" charset="0"/>
              </a:rPr>
              <a:t>A healthcare </a:t>
            </a:r>
            <a:r>
              <a:rPr lang="en-US" sz="3600" i="1" u="sng" dirty="0">
                <a:latin typeface="Calibri" panose="020F0502020204030204" pitchFamily="34" charset="0"/>
                <a:cs typeface="Calibri" panose="020F0502020204030204" pitchFamily="34" charset="0"/>
              </a:rPr>
              <a:t>representative</a:t>
            </a:r>
            <a:r>
              <a:rPr lang="en-US" sz="3600" dirty="0">
                <a:latin typeface="Calibri" panose="020F0502020204030204" pitchFamily="34" charset="0"/>
                <a:cs typeface="Calibri" panose="020F0502020204030204" pitchFamily="34" charset="0"/>
              </a:rPr>
              <a:t>. </a:t>
            </a:r>
            <a:r>
              <a:rPr lang="en-US" sz="3600" i="1" dirty="0">
                <a:latin typeface="Calibri" panose="020F0502020204030204" pitchFamily="34" charset="0"/>
                <a:cs typeface="Calibri" panose="020F0502020204030204" pitchFamily="34" charset="0"/>
              </a:rPr>
              <a:t> </a:t>
            </a:r>
            <a:r>
              <a:rPr lang="en-US" sz="3600" i="1" u="sng" dirty="0">
                <a:latin typeface="Calibri" panose="020F0502020204030204" pitchFamily="34" charset="0"/>
                <a:cs typeface="Calibri" panose="020F0502020204030204" pitchFamily="34" charset="0"/>
              </a:rPr>
              <a:t>See</a:t>
            </a:r>
            <a:r>
              <a:rPr lang="en-US" sz="3600" i="1" dirty="0">
                <a:latin typeface="Calibri" panose="020F0502020204030204" pitchFamily="34" charset="0"/>
                <a:cs typeface="Calibri" panose="020F0502020204030204" pitchFamily="34" charset="0"/>
              </a:rPr>
              <a:t>, 20 Pa. C.S. § </a:t>
            </a:r>
            <a:r>
              <a:rPr lang="en-US" sz="3600" i="1" dirty="0" smtClean="0">
                <a:latin typeface="Calibri" panose="020F0502020204030204" pitchFamily="34" charset="0"/>
                <a:cs typeface="Calibri" panose="020F0502020204030204" pitchFamily="34" charset="0"/>
              </a:rPr>
              <a:t>5460 	and </a:t>
            </a:r>
            <a:r>
              <a:rPr lang="en-US" sz="3600" i="1" dirty="0">
                <a:latin typeface="Calibri" panose="020F0502020204030204" pitchFamily="34" charset="0"/>
                <a:cs typeface="Calibri" panose="020F0502020204030204" pitchFamily="34" charset="0"/>
              </a:rPr>
              <a:t>5461</a:t>
            </a:r>
            <a:r>
              <a:rPr lang="en-US" sz="3600" i="1" dirty="0" smtClean="0">
                <a:latin typeface="Calibri" panose="020F0502020204030204" pitchFamily="34" charset="0"/>
                <a:cs typeface="Calibri" panose="020F0502020204030204" pitchFamily="34" charset="0"/>
              </a:rPr>
              <a:t>.</a:t>
            </a:r>
          </a:p>
          <a:p>
            <a:pPr lvl="1"/>
            <a:endParaRPr lang="en-US" sz="3600" dirty="0">
              <a:latin typeface="Calibri" panose="020F0502020204030204" pitchFamily="34" charset="0"/>
              <a:cs typeface="Calibri" panose="020F0502020204030204" pitchFamily="34" charset="0"/>
            </a:endParaRPr>
          </a:p>
          <a:p>
            <a:pPr lvl="1"/>
            <a:r>
              <a:rPr lang="en-US" sz="3600" dirty="0">
                <a:latin typeface="Calibri" panose="020F0502020204030204" pitchFamily="34" charset="0"/>
                <a:cs typeface="Calibri" panose="020F0502020204030204" pitchFamily="34" charset="0"/>
              </a:rPr>
              <a:t>A </a:t>
            </a:r>
            <a:r>
              <a:rPr lang="en-US" sz="3600" i="1" u="sng" dirty="0">
                <a:latin typeface="Calibri" panose="020F0502020204030204" pitchFamily="34" charset="0"/>
                <a:cs typeface="Calibri" panose="020F0502020204030204" pitchFamily="34" charset="0"/>
              </a:rPr>
              <a:t>guardian of the person</a:t>
            </a:r>
            <a:r>
              <a:rPr lang="en-US" sz="3600" dirty="0">
                <a:latin typeface="Calibri" panose="020F0502020204030204" pitchFamily="34" charset="0"/>
                <a:cs typeface="Calibri" panose="020F0502020204030204" pitchFamily="34" charset="0"/>
              </a:rPr>
              <a:t>.</a:t>
            </a:r>
            <a:r>
              <a:rPr lang="en-US" sz="3600" i="1" dirty="0">
                <a:latin typeface="Calibri" panose="020F0502020204030204" pitchFamily="34" charset="0"/>
                <a:cs typeface="Calibri" panose="020F0502020204030204" pitchFamily="34" charset="0"/>
              </a:rPr>
              <a:t>  </a:t>
            </a:r>
            <a:r>
              <a:rPr lang="en-US" sz="3600" i="1" u="sng" dirty="0">
                <a:latin typeface="Calibri" panose="020F0502020204030204" pitchFamily="34" charset="0"/>
                <a:cs typeface="Calibri" panose="020F0502020204030204" pitchFamily="34" charset="0"/>
              </a:rPr>
              <a:t>See</a:t>
            </a:r>
            <a:r>
              <a:rPr lang="en-US" sz="3600" i="1" dirty="0">
                <a:latin typeface="Calibri" panose="020F0502020204030204" pitchFamily="34" charset="0"/>
                <a:cs typeface="Calibri" panose="020F0502020204030204" pitchFamily="34" charset="0"/>
              </a:rPr>
              <a:t>, 20 Pa. C.S. § 5521</a:t>
            </a:r>
            <a:endParaRPr lang="en-US" sz="3600" dirty="0">
              <a:latin typeface="Calibri" panose="020F0502020204030204" pitchFamily="34" charset="0"/>
              <a:cs typeface="Calibri" panose="020F0502020204030204" pitchFamily="34" charset="0"/>
            </a:endParaRPr>
          </a:p>
          <a:p>
            <a:endParaRPr lang="en-US" dirty="0"/>
          </a:p>
        </p:txBody>
      </p:sp>
      <p:sp>
        <p:nvSpPr>
          <p:cNvPr id="3" name="Title 2"/>
          <p:cNvSpPr>
            <a:spLocks noGrp="1"/>
          </p:cNvSpPr>
          <p:nvPr>
            <p:ph type="title"/>
          </p:nvPr>
        </p:nvSpPr>
        <p:spPr/>
        <p:txBody>
          <a:bodyPr>
            <a:normAutofit fontScale="90000"/>
          </a:bodyPr>
          <a:lstStyle/>
          <a:p>
            <a:pPr algn="ctr"/>
            <a:r>
              <a:rPr lang="en-US" i="1" dirty="0">
                <a:effectLst/>
              </a:rPr>
              <a:t>Who </a:t>
            </a:r>
            <a:r>
              <a:rPr lang="en-US" i="1" dirty="0" smtClean="0">
                <a:effectLst/>
              </a:rPr>
              <a:t>is Entitled to Make End-of-Life Decisions?</a:t>
            </a:r>
            <a:endParaRPr lang="en-US" i="1" dirty="0"/>
          </a:p>
        </p:txBody>
      </p:sp>
      <p:sp>
        <p:nvSpPr>
          <p:cNvPr id="4" name="Slide Number Placeholder 3"/>
          <p:cNvSpPr>
            <a:spLocks noGrp="1"/>
          </p:cNvSpPr>
          <p:nvPr>
            <p:ph type="sldNum" sz="quarter" idx="12"/>
          </p:nvPr>
        </p:nvSpPr>
        <p:spPr/>
        <p:txBody>
          <a:bodyPr/>
          <a:lstStyle/>
          <a:p>
            <a:fld id="{A53AEC1F-12CA-4F0B-86FB-CC115F219A51}" type="slidenum">
              <a:rPr lang="en-US" sz="3200" smtClean="0">
                <a:solidFill>
                  <a:schemeClr val="bg1">
                    <a:lumMod val="50000"/>
                  </a:schemeClr>
                </a:solidFill>
              </a:rPr>
              <a:pPr/>
              <a:t>8</a:t>
            </a:fld>
            <a:endParaRPr lang="en-US" sz="3200" dirty="0">
              <a:solidFill>
                <a:schemeClr val="bg1">
                  <a:lumMod val="50000"/>
                </a:schemeClr>
              </a:solidFill>
            </a:endParaRPr>
          </a:p>
        </p:txBody>
      </p:sp>
    </p:spTree>
    <p:extLst>
      <p:ext uri="{BB962C8B-B14F-4D97-AF65-F5344CB8AC3E}">
        <p14:creationId xmlns:p14="http://schemas.microsoft.com/office/powerpoint/2010/main" val="3905171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sz="4000" b="1" dirty="0">
                <a:latin typeface="Calibri" panose="020F0502020204030204" pitchFamily="34" charset="0"/>
                <a:cs typeface="Calibri" panose="020F0502020204030204" pitchFamily="34" charset="0"/>
              </a:rPr>
              <a:t>Advanced Health </a:t>
            </a:r>
            <a:r>
              <a:rPr lang="en-US" sz="4000" b="1" dirty="0" smtClean="0">
                <a:latin typeface="Calibri" panose="020F0502020204030204" pitchFamily="34" charset="0"/>
                <a:cs typeface="Calibri" panose="020F0502020204030204" pitchFamily="34" charset="0"/>
              </a:rPr>
              <a:t>Directive</a:t>
            </a:r>
          </a:p>
          <a:p>
            <a:pPr lvl="1"/>
            <a:endParaRPr lang="en-US" sz="4000" dirty="0">
              <a:latin typeface="Calibri" panose="020F0502020204030204" pitchFamily="34" charset="0"/>
              <a:cs typeface="Calibri" panose="020F0502020204030204" pitchFamily="34" charset="0"/>
            </a:endParaRPr>
          </a:p>
          <a:p>
            <a:pPr lvl="1"/>
            <a:r>
              <a:rPr lang="en-US" sz="4000" b="1" dirty="0">
                <a:latin typeface="Calibri" panose="020F0502020204030204" pitchFamily="34" charset="0"/>
                <a:cs typeface="Calibri" panose="020F0502020204030204" pitchFamily="34" charset="0"/>
              </a:rPr>
              <a:t>Living </a:t>
            </a:r>
            <a:r>
              <a:rPr lang="en-US" sz="4000" b="1" dirty="0" smtClean="0">
                <a:latin typeface="Calibri" panose="020F0502020204030204" pitchFamily="34" charset="0"/>
                <a:cs typeface="Calibri" panose="020F0502020204030204" pitchFamily="34" charset="0"/>
              </a:rPr>
              <a:t>Will</a:t>
            </a:r>
          </a:p>
          <a:p>
            <a:pPr lvl="1"/>
            <a:endParaRPr lang="en-US" sz="4000" dirty="0">
              <a:latin typeface="Calibri" panose="020F0502020204030204" pitchFamily="34" charset="0"/>
              <a:cs typeface="Calibri" panose="020F0502020204030204" pitchFamily="34" charset="0"/>
            </a:endParaRPr>
          </a:p>
          <a:p>
            <a:pPr lvl="1"/>
            <a:r>
              <a:rPr lang="en-US" sz="4000" b="1" dirty="0">
                <a:latin typeface="Calibri" panose="020F0502020204030204" pitchFamily="34" charset="0"/>
                <a:cs typeface="Calibri" panose="020F0502020204030204" pitchFamily="34" charset="0"/>
              </a:rPr>
              <a:t>POLST</a:t>
            </a:r>
            <a:endParaRPr lang="en-US" sz="4000" dirty="0">
              <a:latin typeface="Calibri" panose="020F0502020204030204" pitchFamily="34" charset="0"/>
              <a:cs typeface="Calibri" panose="020F0502020204030204" pitchFamily="34" charset="0"/>
            </a:endParaRPr>
          </a:p>
          <a:p>
            <a:endParaRPr lang="en-US" dirty="0"/>
          </a:p>
        </p:txBody>
      </p:sp>
      <p:sp>
        <p:nvSpPr>
          <p:cNvPr id="3" name="Title 2"/>
          <p:cNvSpPr>
            <a:spLocks noGrp="1"/>
          </p:cNvSpPr>
          <p:nvPr>
            <p:ph type="title"/>
          </p:nvPr>
        </p:nvSpPr>
        <p:spPr/>
        <p:txBody>
          <a:bodyPr/>
          <a:lstStyle/>
          <a:p>
            <a:r>
              <a:rPr lang="en-US" i="1" dirty="0" smtClean="0"/>
              <a:t>Documents Used to Establish Preferences:</a:t>
            </a:r>
            <a:endParaRPr lang="en-US" i="1" dirty="0"/>
          </a:p>
        </p:txBody>
      </p:sp>
      <p:sp>
        <p:nvSpPr>
          <p:cNvPr id="4" name="Slide Number Placeholder 3"/>
          <p:cNvSpPr>
            <a:spLocks noGrp="1"/>
          </p:cNvSpPr>
          <p:nvPr>
            <p:ph type="sldNum" sz="quarter" idx="12"/>
          </p:nvPr>
        </p:nvSpPr>
        <p:spPr/>
        <p:txBody>
          <a:bodyPr/>
          <a:lstStyle/>
          <a:p>
            <a:fld id="{A53AEC1F-12CA-4F0B-86FB-CC115F219A51}" type="slidenum">
              <a:rPr lang="en-US" sz="3200" smtClean="0">
                <a:solidFill>
                  <a:schemeClr val="bg1">
                    <a:lumMod val="50000"/>
                  </a:schemeClr>
                </a:solidFill>
              </a:rPr>
              <a:pPr/>
              <a:t>9</a:t>
            </a:fld>
            <a:endParaRPr lang="en-US" sz="3200" dirty="0">
              <a:solidFill>
                <a:schemeClr val="bg1">
                  <a:lumMod val="50000"/>
                </a:schemeClr>
              </a:solidFill>
            </a:endParaRPr>
          </a:p>
        </p:txBody>
      </p:sp>
    </p:spTree>
    <p:extLst>
      <p:ext uri="{BB962C8B-B14F-4D97-AF65-F5344CB8AC3E}">
        <p14:creationId xmlns:p14="http://schemas.microsoft.com/office/powerpoint/2010/main" val="900568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Nancy, 80 year old woman with late stage dementia, falls in </a:t>
            </a:r>
            <a:r>
              <a:rPr lang="en-US" dirty="0" smtClean="0"/>
              <a:t>her personal </a:t>
            </a:r>
            <a:r>
              <a:rPr lang="en-US" dirty="0"/>
              <a:t>care home. </a:t>
            </a:r>
            <a:r>
              <a:rPr lang="en-US" dirty="0" smtClean="0"/>
              <a:t> She </a:t>
            </a:r>
            <a:r>
              <a:rPr lang="en-US" dirty="0"/>
              <a:t>hits her head and does not regain consciousness. </a:t>
            </a:r>
            <a:r>
              <a:rPr lang="en-US" dirty="0" smtClean="0"/>
              <a:t> She </a:t>
            </a:r>
            <a:r>
              <a:rPr lang="en-US" dirty="0"/>
              <a:t>is on a respirator. </a:t>
            </a:r>
            <a:r>
              <a:rPr lang="en-US" dirty="0" smtClean="0"/>
              <a:t> She </a:t>
            </a:r>
            <a:r>
              <a:rPr lang="en-US" dirty="0"/>
              <a:t>did not have any estate planning and never executed a living will. </a:t>
            </a:r>
            <a:r>
              <a:rPr lang="en-US" dirty="0" smtClean="0"/>
              <a:t>Nancy has </a:t>
            </a:r>
            <a:r>
              <a:rPr lang="en-US" dirty="0"/>
              <a:t>two sons, Mike and Ike. The doctor said this is end of life. Mike wants her removed from life support. Ike refuses. Who decides? Does the court need to be involved? Are Nancy’s statements about what she would want to happen in this situation relevant, admissible? Is there an “emergency” to remove life support?</a:t>
            </a:r>
          </a:p>
          <a:p>
            <a:endParaRPr lang="en-US" dirty="0"/>
          </a:p>
        </p:txBody>
      </p:sp>
      <p:sp>
        <p:nvSpPr>
          <p:cNvPr id="3" name="Title 2"/>
          <p:cNvSpPr>
            <a:spLocks noGrp="1"/>
          </p:cNvSpPr>
          <p:nvPr>
            <p:ph type="title"/>
          </p:nvPr>
        </p:nvSpPr>
        <p:spPr/>
        <p:txBody>
          <a:bodyPr/>
          <a:lstStyle/>
          <a:p>
            <a:pPr algn="ctr"/>
            <a:r>
              <a:rPr lang="en-US" i="1" dirty="0"/>
              <a:t>Hypothetical </a:t>
            </a:r>
            <a:r>
              <a:rPr lang="en-US" i="1" dirty="0" smtClean="0"/>
              <a:t>#2</a:t>
            </a:r>
            <a:endParaRPr lang="en-US" dirty="0"/>
          </a:p>
        </p:txBody>
      </p:sp>
      <p:sp>
        <p:nvSpPr>
          <p:cNvPr id="4" name="Slide Number Placeholder 3"/>
          <p:cNvSpPr>
            <a:spLocks noGrp="1"/>
          </p:cNvSpPr>
          <p:nvPr>
            <p:ph type="sldNum" sz="quarter" idx="12"/>
          </p:nvPr>
        </p:nvSpPr>
        <p:spPr>
          <a:xfrm>
            <a:off x="11198431" y="6407945"/>
            <a:ext cx="818945" cy="365125"/>
          </a:xfrm>
        </p:spPr>
        <p:txBody>
          <a:bodyPr/>
          <a:lstStyle/>
          <a:p>
            <a:fld id="{A53AEC1F-12CA-4F0B-86FB-CC115F219A51}" type="slidenum">
              <a:rPr lang="en-US" sz="3200" smtClean="0">
                <a:solidFill>
                  <a:schemeClr val="bg1">
                    <a:lumMod val="50000"/>
                  </a:schemeClr>
                </a:solidFill>
              </a:rPr>
              <a:pPr/>
              <a:t>10</a:t>
            </a:fld>
            <a:endParaRPr lang="en-US" sz="3200" dirty="0">
              <a:solidFill>
                <a:schemeClr val="bg1">
                  <a:lumMod val="50000"/>
                </a:schemeClr>
              </a:solidFill>
            </a:endParaRPr>
          </a:p>
        </p:txBody>
      </p:sp>
    </p:spTree>
    <p:extLst>
      <p:ext uri="{BB962C8B-B14F-4D97-AF65-F5344CB8AC3E}">
        <p14:creationId xmlns:p14="http://schemas.microsoft.com/office/powerpoint/2010/main" val="4032083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1"/>
            <a:r>
              <a:rPr lang="en-US" sz="3600" b="1" dirty="0">
                <a:latin typeface="Calibri" panose="020F0502020204030204" pitchFamily="34" charset="0"/>
                <a:cs typeface="Calibri" panose="020F0502020204030204" pitchFamily="34" charset="0"/>
              </a:rPr>
              <a:t>Guardianship v. </a:t>
            </a:r>
            <a:r>
              <a:rPr lang="en-US" sz="3600" b="1" dirty="0" smtClean="0">
                <a:latin typeface="Calibri" panose="020F0502020204030204" pitchFamily="34" charset="0"/>
                <a:cs typeface="Calibri" panose="020F0502020204030204" pitchFamily="34" charset="0"/>
              </a:rPr>
              <a:t>non-guardianship</a:t>
            </a:r>
          </a:p>
          <a:p>
            <a:pPr lvl="1"/>
            <a:endParaRPr lang="en-US" sz="3600" dirty="0">
              <a:latin typeface="Calibri" panose="020F0502020204030204" pitchFamily="34" charset="0"/>
              <a:cs typeface="Calibri" panose="020F0502020204030204" pitchFamily="34" charset="0"/>
            </a:endParaRPr>
          </a:p>
          <a:p>
            <a:pPr lvl="1"/>
            <a:r>
              <a:rPr lang="en-US" sz="3600" b="1" dirty="0">
                <a:latin typeface="Calibri" panose="020F0502020204030204" pitchFamily="34" charset="0"/>
                <a:cs typeface="Calibri" panose="020F0502020204030204" pitchFamily="34" charset="0"/>
              </a:rPr>
              <a:t>Did the individual </a:t>
            </a:r>
            <a:r>
              <a:rPr lang="en-US" sz="3600" b="1" i="1" u="sng" dirty="0">
                <a:latin typeface="Calibri" panose="020F0502020204030204" pitchFamily="34" charset="0"/>
                <a:cs typeface="Calibri" panose="020F0502020204030204" pitchFamily="34" charset="0"/>
              </a:rPr>
              <a:t>ever</a:t>
            </a:r>
            <a:r>
              <a:rPr lang="en-US" sz="3600" b="1" dirty="0">
                <a:latin typeface="Calibri" panose="020F0502020204030204" pitchFamily="34" charset="0"/>
                <a:cs typeface="Calibri" panose="020F0502020204030204" pitchFamily="34" charset="0"/>
              </a:rPr>
              <a:t> make his/her end-of-life preferences known in their lifetime</a:t>
            </a:r>
            <a:r>
              <a:rPr lang="en-US" sz="3600" b="1" dirty="0" smtClean="0">
                <a:latin typeface="Calibri" panose="020F0502020204030204" pitchFamily="34" charset="0"/>
                <a:cs typeface="Calibri" panose="020F0502020204030204" pitchFamily="34" charset="0"/>
              </a:rPr>
              <a:t>?</a:t>
            </a:r>
          </a:p>
          <a:p>
            <a:pPr lvl="1"/>
            <a:endParaRPr lang="en-US" sz="3600" dirty="0">
              <a:latin typeface="Calibri" panose="020F0502020204030204" pitchFamily="34" charset="0"/>
              <a:cs typeface="Calibri" panose="020F0502020204030204" pitchFamily="34" charset="0"/>
            </a:endParaRPr>
          </a:p>
          <a:p>
            <a:pPr lvl="1"/>
            <a:r>
              <a:rPr lang="en-US" sz="3600" b="1" dirty="0">
                <a:latin typeface="Calibri" panose="020F0502020204030204" pitchFamily="34" charset="0"/>
                <a:cs typeface="Calibri" panose="020F0502020204030204" pitchFamily="34" charset="0"/>
              </a:rPr>
              <a:t>Did the individual </a:t>
            </a:r>
            <a:r>
              <a:rPr lang="en-US" sz="3600" b="1" i="1" u="sng" dirty="0">
                <a:latin typeface="Calibri" panose="020F0502020204030204" pitchFamily="34" charset="0"/>
                <a:cs typeface="Calibri" panose="020F0502020204030204" pitchFamily="34" charset="0"/>
              </a:rPr>
              <a:t>always</a:t>
            </a:r>
            <a:r>
              <a:rPr lang="en-US" sz="3600" b="1" dirty="0">
                <a:latin typeface="Calibri" panose="020F0502020204030204" pitchFamily="34" charset="0"/>
                <a:cs typeface="Calibri" panose="020F0502020204030204" pitchFamily="34" charset="0"/>
              </a:rPr>
              <a:t> suffer from a disability which made it impossible to ascertain end-of-life preferences?</a:t>
            </a:r>
            <a:endParaRPr lang="en-US" sz="3600" dirty="0">
              <a:latin typeface="Calibri" panose="020F0502020204030204" pitchFamily="34" charset="0"/>
              <a:cs typeface="Calibri" panose="020F0502020204030204" pitchFamily="34" charset="0"/>
            </a:endParaRPr>
          </a:p>
          <a:p>
            <a:endParaRPr lang="en-US" dirty="0"/>
          </a:p>
        </p:txBody>
      </p:sp>
      <p:sp>
        <p:nvSpPr>
          <p:cNvPr id="3" name="Title 2"/>
          <p:cNvSpPr>
            <a:spLocks noGrp="1"/>
          </p:cNvSpPr>
          <p:nvPr>
            <p:ph type="title"/>
          </p:nvPr>
        </p:nvSpPr>
        <p:spPr/>
        <p:txBody>
          <a:bodyPr/>
          <a:lstStyle/>
          <a:p>
            <a:pPr algn="ctr"/>
            <a:r>
              <a:rPr lang="en-US" i="1" dirty="0" smtClean="0"/>
              <a:t>What if No Documents Exist?</a:t>
            </a:r>
            <a:endParaRPr lang="en-US" i="1" dirty="0"/>
          </a:p>
        </p:txBody>
      </p:sp>
      <p:sp>
        <p:nvSpPr>
          <p:cNvPr id="4" name="Slide Number Placeholder 3"/>
          <p:cNvSpPr>
            <a:spLocks noGrp="1"/>
          </p:cNvSpPr>
          <p:nvPr>
            <p:ph type="sldNum" sz="quarter" idx="12"/>
          </p:nvPr>
        </p:nvSpPr>
        <p:spPr>
          <a:xfrm>
            <a:off x="11317184" y="6407945"/>
            <a:ext cx="700192" cy="365125"/>
          </a:xfrm>
        </p:spPr>
        <p:txBody>
          <a:bodyPr/>
          <a:lstStyle/>
          <a:p>
            <a:fld id="{A53AEC1F-12CA-4F0B-86FB-CC115F219A51}" type="slidenum">
              <a:rPr lang="en-US" sz="3200" smtClean="0">
                <a:solidFill>
                  <a:schemeClr val="bg1">
                    <a:lumMod val="50000"/>
                  </a:schemeClr>
                </a:solidFill>
              </a:rPr>
              <a:pPr/>
              <a:t>11</a:t>
            </a:fld>
            <a:endParaRPr lang="en-US" sz="3200" dirty="0">
              <a:solidFill>
                <a:schemeClr val="bg1">
                  <a:lumMod val="50000"/>
                </a:schemeClr>
              </a:solidFill>
            </a:endParaRPr>
          </a:p>
        </p:txBody>
      </p:sp>
    </p:spTree>
    <p:extLst>
      <p:ext uri="{BB962C8B-B14F-4D97-AF65-F5344CB8AC3E}">
        <p14:creationId xmlns:p14="http://schemas.microsoft.com/office/powerpoint/2010/main" val="1891514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lvl="1"/>
            <a:r>
              <a:rPr lang="en-US" sz="3200" b="1" i="1" u="sng" dirty="0" smtClean="0">
                <a:latin typeface="Calibri" panose="020F0502020204030204" pitchFamily="34" charset="0"/>
                <a:cs typeface="Calibri" panose="020F0502020204030204" pitchFamily="34" charset="0"/>
              </a:rPr>
              <a:t>In re Fiori</a:t>
            </a:r>
            <a:r>
              <a:rPr lang="en-US" sz="3200" b="1" i="1" dirty="0" smtClean="0">
                <a:latin typeface="Calibri" panose="020F0502020204030204" pitchFamily="34" charset="0"/>
                <a:cs typeface="Calibri" panose="020F0502020204030204" pitchFamily="34" charset="0"/>
              </a:rPr>
              <a:t>, 543 Pa. 592, 673 A. 2d 905 (1996)</a:t>
            </a:r>
          </a:p>
          <a:p>
            <a:pPr lvl="2"/>
            <a:r>
              <a:rPr lang="en-US" sz="2800" b="1" i="1" dirty="0" smtClean="0">
                <a:latin typeface="Calibri" panose="020F0502020204030204" pitchFamily="34" charset="0"/>
                <a:cs typeface="Calibri" panose="020F0502020204030204" pitchFamily="34" charset="0"/>
              </a:rPr>
              <a:t>Allowed “substituted judgement.”  Mother, with approval of two physicians, allowed to terminate life-sustaining treatment of her son who was in a long-term, persistent vegetative state.   Court determined </a:t>
            </a:r>
            <a:r>
              <a:rPr lang="en-US" sz="2800" b="1" i="1" dirty="0">
                <a:latin typeface="Calibri" panose="020F0502020204030204" pitchFamily="34" charset="0"/>
                <a:cs typeface="Calibri" panose="020F0502020204030204" pitchFamily="34" charset="0"/>
              </a:rPr>
              <a:t>procedures where IP </a:t>
            </a:r>
            <a:r>
              <a:rPr lang="en-US" sz="2800" b="1" i="1" dirty="0" smtClean="0">
                <a:latin typeface="Calibri" panose="020F0502020204030204" pitchFamily="34" charset="0"/>
                <a:cs typeface="Calibri" panose="020F0502020204030204" pitchFamily="34" charset="0"/>
              </a:rPr>
              <a:t>was once competent/capacitated but had </a:t>
            </a:r>
            <a:r>
              <a:rPr lang="en-US" sz="2800" b="1" i="1" u="sng" dirty="0">
                <a:latin typeface="Calibri" panose="020F0502020204030204" pitchFamily="34" charset="0"/>
                <a:cs typeface="Calibri" panose="020F0502020204030204" pitchFamily="34" charset="0"/>
              </a:rPr>
              <a:t>not</a:t>
            </a:r>
            <a:r>
              <a:rPr lang="en-US" sz="2800" b="1" i="1" dirty="0">
                <a:latin typeface="Calibri" panose="020F0502020204030204" pitchFamily="34" charset="0"/>
                <a:cs typeface="Calibri" panose="020F0502020204030204" pitchFamily="34" charset="0"/>
              </a:rPr>
              <a:t> expressed </a:t>
            </a:r>
            <a:r>
              <a:rPr lang="en-US" sz="2800" b="1" i="1" dirty="0" smtClean="0">
                <a:latin typeface="Calibri" panose="020F0502020204030204" pitchFamily="34" charset="0"/>
                <a:cs typeface="Calibri" panose="020F0502020204030204" pitchFamily="34" charset="0"/>
              </a:rPr>
              <a:t>his wishes </a:t>
            </a:r>
            <a:r>
              <a:rPr lang="en-US" sz="2800" b="1" i="1" dirty="0">
                <a:latin typeface="Calibri" panose="020F0502020204030204" pitchFamily="34" charset="0"/>
                <a:cs typeface="Calibri" panose="020F0502020204030204" pitchFamily="34" charset="0"/>
              </a:rPr>
              <a:t>prior to incapacity.  The Court acknowledged the IP’s right to self determination and balanced it against the interests of the state. </a:t>
            </a:r>
            <a:r>
              <a:rPr lang="en-US" sz="2800" b="1" i="1" dirty="0" smtClean="0">
                <a:latin typeface="Calibri" panose="020F0502020204030204" pitchFamily="34" charset="0"/>
                <a:cs typeface="Calibri" panose="020F0502020204030204" pitchFamily="34" charset="0"/>
              </a:rPr>
              <a:t>  Court also noted that right of self determination does </a:t>
            </a:r>
            <a:r>
              <a:rPr lang="en-US" sz="2800" b="1" i="1" u="sng" dirty="0" smtClean="0">
                <a:latin typeface="Calibri" panose="020F0502020204030204" pitchFamily="34" charset="0"/>
                <a:cs typeface="Calibri" panose="020F0502020204030204" pitchFamily="34" charset="0"/>
              </a:rPr>
              <a:t>not </a:t>
            </a:r>
            <a:r>
              <a:rPr lang="en-US" sz="2800" b="1" i="1" dirty="0" smtClean="0">
                <a:latin typeface="Calibri" panose="020F0502020204030204" pitchFamily="34" charset="0"/>
                <a:cs typeface="Calibri" panose="020F0502020204030204" pitchFamily="34" charset="0"/>
              </a:rPr>
              <a:t>end with incapacitation.  </a:t>
            </a:r>
          </a:p>
          <a:p>
            <a:pPr lvl="2"/>
            <a:endParaRPr lang="en-US" sz="2400" dirty="0">
              <a:latin typeface="Calibri" panose="020F0502020204030204" pitchFamily="34" charset="0"/>
              <a:cs typeface="Calibri" panose="020F0502020204030204" pitchFamily="34" charset="0"/>
            </a:endParaRPr>
          </a:p>
          <a:p>
            <a:pPr lvl="1"/>
            <a:r>
              <a:rPr lang="en-US" sz="3200" b="1" i="1" u="sng" dirty="0" smtClean="0">
                <a:latin typeface="Calibri" panose="020F0502020204030204" pitchFamily="34" charset="0"/>
                <a:cs typeface="Calibri" panose="020F0502020204030204" pitchFamily="34" charset="0"/>
              </a:rPr>
              <a:t>In re DLH</a:t>
            </a:r>
            <a:r>
              <a:rPr lang="en-US" sz="3200" b="1" i="1" dirty="0" smtClean="0">
                <a:latin typeface="Calibri" panose="020F0502020204030204" pitchFamily="34" charset="0"/>
                <a:cs typeface="Calibri" panose="020F0502020204030204" pitchFamily="34" charset="0"/>
              </a:rPr>
              <a:t>, 967 2d 971 (Pa Super. 2009); 606 Pa. 550, 2 A. 3d 505 (Pa. 2010)</a:t>
            </a:r>
          </a:p>
          <a:p>
            <a:pPr lvl="2"/>
            <a:r>
              <a:rPr lang="en-US" sz="2800" b="1" i="1" dirty="0" smtClean="0">
                <a:latin typeface="Calibri" panose="020F0502020204030204" pitchFamily="34" charset="0"/>
                <a:cs typeface="Calibri" panose="020F0502020204030204" pitchFamily="34" charset="0"/>
              </a:rPr>
              <a:t>Where life-preserving treatment is at issue for an incapacitated/incompetent person who is </a:t>
            </a:r>
            <a:r>
              <a:rPr lang="en-US" sz="2800" b="1" i="1" u="sng" dirty="0" smtClean="0">
                <a:latin typeface="Calibri" panose="020F0502020204030204" pitchFamily="34" charset="0"/>
                <a:cs typeface="Calibri" panose="020F0502020204030204" pitchFamily="34" charset="0"/>
              </a:rPr>
              <a:t>not</a:t>
            </a:r>
            <a:r>
              <a:rPr lang="en-US" sz="2800" b="1" i="1" dirty="0" smtClean="0">
                <a:latin typeface="Calibri" panose="020F0502020204030204" pitchFamily="34" charset="0"/>
                <a:cs typeface="Calibri" panose="020F0502020204030204" pitchFamily="34" charset="0"/>
              </a:rPr>
              <a:t> suffering from an end-stage condition or permanent unconsciousness, the person has no healthcare agent, and the person </a:t>
            </a:r>
            <a:r>
              <a:rPr lang="en-US" sz="2800" b="1" i="1" u="sng" dirty="0" smtClean="0">
                <a:latin typeface="Calibri" panose="020F0502020204030204" pitchFamily="34" charset="0"/>
                <a:cs typeface="Calibri" panose="020F0502020204030204" pitchFamily="34" charset="0"/>
              </a:rPr>
              <a:t>always</a:t>
            </a:r>
            <a:r>
              <a:rPr lang="en-US" sz="2800" b="1" i="1" dirty="0" smtClean="0">
                <a:latin typeface="Calibri" panose="020F0502020204030204" pitchFamily="34" charset="0"/>
                <a:cs typeface="Calibri" panose="020F0502020204030204" pitchFamily="34" charset="0"/>
              </a:rPr>
              <a:t> lacked capacity to make decisions, care </a:t>
            </a:r>
            <a:r>
              <a:rPr lang="en-US" sz="2800" b="1" i="1" u="sng" dirty="0" smtClean="0">
                <a:latin typeface="Calibri" panose="020F0502020204030204" pitchFamily="34" charset="0"/>
                <a:cs typeface="Calibri" panose="020F0502020204030204" pitchFamily="34" charset="0"/>
              </a:rPr>
              <a:t>must</a:t>
            </a:r>
            <a:r>
              <a:rPr lang="en-US" sz="2800" b="1" i="1" dirty="0" smtClean="0">
                <a:latin typeface="Calibri" panose="020F0502020204030204" pitchFamily="34" charset="0"/>
                <a:cs typeface="Calibri" panose="020F0502020204030204" pitchFamily="34" charset="0"/>
              </a:rPr>
              <a:t> be provided. </a:t>
            </a:r>
            <a:endParaRPr lang="en-US" sz="2800" b="1" i="1" dirty="0">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normAutofit fontScale="90000"/>
          </a:bodyPr>
          <a:lstStyle/>
          <a:p>
            <a:pPr algn="ctr"/>
            <a:r>
              <a:rPr lang="en-US" i="1" dirty="0" smtClean="0"/>
              <a:t>Important PA Cases on End-of-Life Decisions</a:t>
            </a:r>
            <a:endParaRPr lang="en-US" i="1" dirty="0"/>
          </a:p>
        </p:txBody>
      </p:sp>
      <p:sp>
        <p:nvSpPr>
          <p:cNvPr id="4" name="Slide Number Placeholder 3"/>
          <p:cNvSpPr>
            <a:spLocks noGrp="1"/>
          </p:cNvSpPr>
          <p:nvPr>
            <p:ph type="sldNum" sz="quarter" idx="12"/>
          </p:nvPr>
        </p:nvSpPr>
        <p:spPr>
          <a:xfrm>
            <a:off x="11174681" y="6407945"/>
            <a:ext cx="842695" cy="365125"/>
          </a:xfrm>
        </p:spPr>
        <p:txBody>
          <a:bodyPr/>
          <a:lstStyle/>
          <a:p>
            <a:fld id="{A53AEC1F-12CA-4F0B-86FB-CC115F219A51}" type="slidenum">
              <a:rPr lang="en-US" sz="3200" smtClean="0">
                <a:solidFill>
                  <a:schemeClr val="bg1">
                    <a:lumMod val="50000"/>
                  </a:schemeClr>
                </a:solidFill>
              </a:rPr>
              <a:pPr/>
              <a:t>12</a:t>
            </a:fld>
            <a:endParaRPr lang="en-US" sz="3200" dirty="0">
              <a:solidFill>
                <a:schemeClr val="bg1">
                  <a:lumMod val="50000"/>
                </a:schemeClr>
              </a:solidFill>
            </a:endParaRPr>
          </a:p>
        </p:txBody>
      </p:sp>
    </p:spTree>
    <p:extLst>
      <p:ext uri="{BB962C8B-B14F-4D97-AF65-F5344CB8AC3E}">
        <p14:creationId xmlns:p14="http://schemas.microsoft.com/office/powerpoint/2010/main" val="1716647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lvl="1"/>
            <a:r>
              <a:rPr lang="en-US" sz="3200" b="1" i="1" u="sng" dirty="0" smtClean="0">
                <a:latin typeface="Calibri" panose="020F0502020204030204" pitchFamily="34" charset="0"/>
                <a:cs typeface="Calibri" panose="020F0502020204030204" pitchFamily="34" charset="0"/>
              </a:rPr>
              <a:t>In </a:t>
            </a:r>
            <a:r>
              <a:rPr lang="en-US" sz="3200" b="1" i="1" u="sng" dirty="0">
                <a:latin typeface="Calibri" panose="020F0502020204030204" pitchFamily="34" charset="0"/>
                <a:cs typeface="Calibri" panose="020F0502020204030204" pitchFamily="34" charset="0"/>
              </a:rPr>
              <a:t>re Estate of Borders</a:t>
            </a:r>
            <a:r>
              <a:rPr lang="en-US" sz="3200" b="1" i="1" dirty="0">
                <a:latin typeface="Calibri" panose="020F0502020204030204" pitchFamily="34" charset="0"/>
                <a:cs typeface="Calibri" panose="020F0502020204030204" pitchFamily="34" charset="0"/>
              </a:rPr>
              <a:t>, 687 A. 3d 946 (Pa. Super. 2013</a:t>
            </a:r>
            <a:r>
              <a:rPr lang="en-US" sz="3200" b="1" i="1" dirty="0" smtClean="0">
                <a:latin typeface="Calibri" panose="020F0502020204030204" pitchFamily="34" charset="0"/>
                <a:cs typeface="Calibri" panose="020F0502020204030204" pitchFamily="34" charset="0"/>
              </a:rPr>
              <a:t>)</a:t>
            </a:r>
          </a:p>
          <a:p>
            <a:pPr lvl="2"/>
            <a:r>
              <a:rPr lang="en-US" sz="2400" b="1" i="1" dirty="0" smtClean="0">
                <a:latin typeface="Calibri" panose="020F0502020204030204" pitchFamily="34" charset="0"/>
                <a:cs typeface="Calibri" panose="020F0502020204030204" pitchFamily="34" charset="0"/>
              </a:rPr>
              <a:t>Court </a:t>
            </a:r>
            <a:r>
              <a:rPr lang="en-US" sz="2400" b="1" i="1" u="sng" dirty="0" smtClean="0">
                <a:latin typeface="Calibri" panose="020F0502020204030204" pitchFamily="34" charset="0"/>
                <a:cs typeface="Calibri" panose="020F0502020204030204" pitchFamily="34" charset="0"/>
              </a:rPr>
              <a:t>removed</a:t>
            </a:r>
            <a:r>
              <a:rPr lang="en-US" sz="2400" b="1" i="1" dirty="0" smtClean="0">
                <a:latin typeface="Calibri" panose="020F0502020204030204" pitchFamily="34" charset="0"/>
                <a:cs typeface="Calibri" panose="020F0502020204030204" pitchFamily="34" charset="0"/>
              </a:rPr>
              <a:t> guardian who refused recommendation of hospital and request from family for DNR/DNI/DNH.  IP’s Living Will had stated that he wanted life-sustaining treatments, but it also stated that his preferences were only a “general guide” and that decision maker could still make a different decision if it was in his best interest.</a:t>
            </a:r>
          </a:p>
          <a:p>
            <a:pPr lvl="2"/>
            <a:endParaRPr lang="en-US" sz="2400" b="1" i="1" dirty="0">
              <a:latin typeface="Calibri" panose="020F0502020204030204" pitchFamily="34" charset="0"/>
              <a:cs typeface="Calibri" panose="020F0502020204030204" pitchFamily="34" charset="0"/>
            </a:endParaRPr>
          </a:p>
          <a:p>
            <a:pPr lvl="1"/>
            <a:r>
              <a:rPr lang="en-US" sz="3200" b="1" i="1" u="sng" dirty="0">
                <a:latin typeface="Calibri" panose="020F0502020204030204" pitchFamily="34" charset="0"/>
                <a:cs typeface="Calibri" panose="020F0502020204030204" pitchFamily="34" charset="0"/>
              </a:rPr>
              <a:t>In re DeLevie</a:t>
            </a:r>
            <a:r>
              <a:rPr lang="en-US" sz="3200" b="1" i="1" dirty="0">
                <a:latin typeface="Calibri" panose="020F0502020204030204" pitchFamily="34" charset="0"/>
                <a:cs typeface="Calibri" panose="020F0502020204030204" pitchFamily="34" charset="0"/>
              </a:rPr>
              <a:t>, 204 A. 3d 505 (Pa. Super. 2019)</a:t>
            </a:r>
            <a:endParaRPr lang="en-US" sz="3200" b="1" i="1" u="sng" dirty="0">
              <a:latin typeface="Calibri" panose="020F0502020204030204" pitchFamily="34" charset="0"/>
              <a:cs typeface="Calibri" panose="020F0502020204030204" pitchFamily="34" charset="0"/>
            </a:endParaRPr>
          </a:p>
          <a:p>
            <a:pPr lvl="2"/>
            <a:r>
              <a:rPr lang="en-US" sz="2400" b="1" i="1" dirty="0" smtClean="0">
                <a:latin typeface="Calibri" panose="020F0502020204030204" pitchFamily="34" charset="0"/>
                <a:cs typeface="Calibri" panose="020F0502020204030204" pitchFamily="34" charset="0"/>
              </a:rPr>
              <a:t>Court removed HCA in </a:t>
            </a:r>
            <a:r>
              <a:rPr lang="en-US" sz="2400" b="1" i="1" dirty="0">
                <a:latin typeface="Calibri" panose="020F0502020204030204" pitchFamily="34" charset="0"/>
                <a:cs typeface="Calibri" panose="020F0502020204030204" pitchFamily="34" charset="0"/>
              </a:rPr>
              <a:t>favor of his </a:t>
            </a:r>
            <a:r>
              <a:rPr lang="en-US" sz="2400" b="1" i="1" dirty="0" smtClean="0">
                <a:latin typeface="Calibri" panose="020F0502020204030204" pitchFamily="34" charset="0"/>
                <a:cs typeface="Calibri" panose="020F0502020204030204" pitchFamily="34" charset="0"/>
              </a:rPr>
              <a:t>brother where HCA acted contrary to his mother’s best interests.  Affirmed the right of the Court to revoke the HPOA agent’s authority without negating the validity of the HPOA itself. </a:t>
            </a:r>
            <a:endParaRPr lang="en-US" sz="2400" dirty="0"/>
          </a:p>
          <a:p>
            <a:pPr lvl="1"/>
            <a:endParaRPr lang="en-US" sz="3200" u="sng" dirty="0">
              <a:latin typeface="Calibri" panose="020F0502020204030204" pitchFamily="34" charset="0"/>
              <a:cs typeface="Calibri" panose="020F0502020204030204" pitchFamily="34" charset="0"/>
            </a:endParaRPr>
          </a:p>
          <a:p>
            <a:pPr lvl="1"/>
            <a:r>
              <a:rPr lang="en-US" sz="3200" b="1" i="1" u="sng" dirty="0">
                <a:latin typeface="Calibri" panose="020F0502020204030204" pitchFamily="34" charset="0"/>
                <a:cs typeface="Calibri" panose="020F0502020204030204" pitchFamily="34" charset="0"/>
              </a:rPr>
              <a:t>In re Estate of RH</a:t>
            </a:r>
            <a:r>
              <a:rPr lang="en-US" sz="3200" b="1" i="1" dirty="0">
                <a:latin typeface="Calibri" panose="020F0502020204030204" pitchFamily="34" charset="0"/>
                <a:cs typeface="Calibri" panose="020F0502020204030204" pitchFamily="34" charset="0"/>
              </a:rPr>
              <a:t>,  Chester County O.C. 2020 (unpublished</a:t>
            </a:r>
            <a:r>
              <a:rPr lang="en-US" sz="3200" b="1" i="1" dirty="0" smtClean="0">
                <a:latin typeface="Calibri" panose="020F0502020204030204" pitchFamily="34" charset="0"/>
                <a:cs typeface="Calibri" panose="020F0502020204030204" pitchFamily="34" charset="0"/>
              </a:rPr>
              <a:t>)</a:t>
            </a:r>
          </a:p>
          <a:p>
            <a:pPr lvl="2"/>
            <a:r>
              <a:rPr lang="en-US" sz="2400" b="1" i="1" dirty="0" smtClean="0">
                <a:latin typeface="Calibri" panose="020F0502020204030204" pitchFamily="34" charset="0"/>
                <a:cs typeface="Calibri" panose="020F0502020204030204" pitchFamily="34" charset="0"/>
              </a:rPr>
              <a:t>Request filed by guardian for DNR/DNI/DNH.  Court cited </a:t>
            </a:r>
            <a:r>
              <a:rPr lang="en-US" sz="2400" b="1" i="1" u="sng" dirty="0" smtClean="0">
                <a:latin typeface="Calibri" panose="020F0502020204030204" pitchFamily="34" charset="0"/>
                <a:cs typeface="Calibri" panose="020F0502020204030204" pitchFamily="34" charset="0"/>
              </a:rPr>
              <a:t>DLH</a:t>
            </a:r>
            <a:r>
              <a:rPr lang="en-US" sz="2400" b="1" i="1" dirty="0" smtClean="0">
                <a:latin typeface="Calibri" panose="020F0502020204030204" pitchFamily="34" charset="0"/>
                <a:cs typeface="Calibri" panose="020F0502020204030204" pitchFamily="34" charset="0"/>
              </a:rPr>
              <a:t> and stated that it is without authority to convert a plenary guardianship into a healthcare agent.</a:t>
            </a:r>
            <a:endParaRPr lang="en-US" sz="2400" dirty="0">
              <a:latin typeface="Calibri" panose="020F0502020204030204" pitchFamily="34" charset="0"/>
              <a:cs typeface="Calibri" panose="020F0502020204030204" pitchFamily="34" charset="0"/>
            </a:endParaRPr>
          </a:p>
          <a:p>
            <a:endParaRPr lang="en-US" dirty="0"/>
          </a:p>
        </p:txBody>
      </p:sp>
      <p:sp>
        <p:nvSpPr>
          <p:cNvPr id="3" name="Title 2"/>
          <p:cNvSpPr>
            <a:spLocks noGrp="1"/>
          </p:cNvSpPr>
          <p:nvPr>
            <p:ph type="title"/>
          </p:nvPr>
        </p:nvSpPr>
        <p:spPr/>
        <p:txBody>
          <a:bodyPr/>
          <a:lstStyle/>
          <a:p>
            <a:r>
              <a:rPr lang="en-US" i="1" u="sng" dirty="0" smtClean="0"/>
              <a:t>More</a:t>
            </a:r>
            <a:r>
              <a:rPr lang="en-US" i="1" dirty="0" smtClean="0"/>
              <a:t> Important </a:t>
            </a:r>
            <a:r>
              <a:rPr lang="en-US" i="1" dirty="0"/>
              <a:t>PA </a:t>
            </a:r>
            <a:r>
              <a:rPr lang="en-US" i="1" dirty="0" smtClean="0"/>
              <a:t>Cases………</a:t>
            </a:r>
            <a:endParaRPr lang="en-US" dirty="0"/>
          </a:p>
        </p:txBody>
      </p:sp>
      <p:sp>
        <p:nvSpPr>
          <p:cNvPr id="4" name="Slide Number Placeholder 3"/>
          <p:cNvSpPr>
            <a:spLocks noGrp="1"/>
          </p:cNvSpPr>
          <p:nvPr>
            <p:ph type="sldNum" sz="quarter" idx="12"/>
          </p:nvPr>
        </p:nvSpPr>
        <p:spPr>
          <a:xfrm>
            <a:off x="11150930" y="6407945"/>
            <a:ext cx="866446" cy="365125"/>
          </a:xfrm>
        </p:spPr>
        <p:txBody>
          <a:bodyPr/>
          <a:lstStyle/>
          <a:p>
            <a:fld id="{A53AEC1F-12CA-4F0B-86FB-CC115F219A51}" type="slidenum">
              <a:rPr lang="en-US" sz="3200" smtClean="0">
                <a:solidFill>
                  <a:schemeClr val="bg1">
                    <a:lumMod val="50000"/>
                  </a:schemeClr>
                </a:solidFill>
              </a:rPr>
              <a:pPr/>
              <a:t>13</a:t>
            </a:fld>
            <a:endParaRPr lang="en-US" sz="3200" dirty="0">
              <a:solidFill>
                <a:schemeClr val="bg1">
                  <a:lumMod val="50000"/>
                </a:schemeClr>
              </a:solidFill>
            </a:endParaRPr>
          </a:p>
        </p:txBody>
      </p:sp>
    </p:spTree>
    <p:extLst>
      <p:ext uri="{BB962C8B-B14F-4D97-AF65-F5344CB8AC3E}">
        <p14:creationId xmlns:p14="http://schemas.microsoft.com/office/powerpoint/2010/main" val="331331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Don is </a:t>
            </a:r>
            <a:r>
              <a:rPr lang="en-US" dirty="0"/>
              <a:t>a 24 year old severely intellectually disabled man in a State Center. </a:t>
            </a:r>
            <a:r>
              <a:rPr lang="en-US" dirty="0" smtClean="0"/>
              <a:t> He </a:t>
            </a:r>
            <a:r>
              <a:rPr lang="en-US" dirty="0"/>
              <a:t>chokes on a sandwich and is admitted to the hospital. </a:t>
            </a:r>
            <a:r>
              <a:rPr lang="en-US" dirty="0" smtClean="0"/>
              <a:t> He </a:t>
            </a:r>
            <a:r>
              <a:rPr lang="en-US" dirty="0"/>
              <a:t>is </a:t>
            </a:r>
            <a:r>
              <a:rPr lang="en-US" dirty="0" smtClean="0"/>
              <a:t>put on </a:t>
            </a:r>
            <a:r>
              <a:rPr lang="en-US" dirty="0"/>
              <a:t>life support. </a:t>
            </a:r>
            <a:r>
              <a:rPr lang="en-US" dirty="0" smtClean="0"/>
              <a:t> The </a:t>
            </a:r>
            <a:r>
              <a:rPr lang="en-US" dirty="0"/>
              <a:t>Doctor </a:t>
            </a:r>
            <a:r>
              <a:rPr lang="en-US" dirty="0" smtClean="0"/>
              <a:t>initially says </a:t>
            </a:r>
            <a:r>
              <a:rPr lang="en-US" dirty="0"/>
              <a:t>it is </a:t>
            </a:r>
            <a:r>
              <a:rPr lang="en-US" dirty="0" smtClean="0"/>
              <a:t>end-of-life situation, but </a:t>
            </a:r>
            <a:r>
              <a:rPr lang="en-US" dirty="0"/>
              <a:t>Don improves slightly. </a:t>
            </a:r>
            <a:r>
              <a:rPr lang="en-US" dirty="0" smtClean="0"/>
              <a:t> However, his parents </a:t>
            </a:r>
            <a:r>
              <a:rPr lang="en-US" dirty="0"/>
              <a:t>want to remove Don from life </a:t>
            </a:r>
            <a:r>
              <a:rPr lang="en-US" dirty="0" smtClean="0"/>
              <a:t>support, </a:t>
            </a:r>
            <a:r>
              <a:rPr lang="en-US" dirty="0"/>
              <a:t>arguing his life will be very poor if he survives. </a:t>
            </a:r>
            <a:r>
              <a:rPr lang="en-US" dirty="0" smtClean="0"/>
              <a:t> The </a:t>
            </a:r>
            <a:r>
              <a:rPr lang="en-US" dirty="0"/>
              <a:t>Director of the State Center intervenes. </a:t>
            </a:r>
            <a:r>
              <a:rPr lang="en-US" dirty="0" smtClean="0"/>
              <a:t> Who </a:t>
            </a:r>
            <a:r>
              <a:rPr lang="en-US" dirty="0"/>
              <a:t>determines what is end of life? </a:t>
            </a:r>
            <a:r>
              <a:rPr lang="en-US" dirty="0" smtClean="0"/>
              <a:t> How </a:t>
            </a:r>
            <a:r>
              <a:rPr lang="en-US" dirty="0"/>
              <a:t>much, if at all, does quality of life matter? </a:t>
            </a:r>
            <a:r>
              <a:rPr lang="en-US" dirty="0" smtClean="0"/>
              <a:t> Can </a:t>
            </a:r>
            <a:r>
              <a:rPr lang="en-US" dirty="0"/>
              <a:t>the Court substitute its judgment for Don if he never had capacity? </a:t>
            </a:r>
          </a:p>
          <a:p>
            <a:endParaRPr lang="en-US" dirty="0"/>
          </a:p>
        </p:txBody>
      </p:sp>
      <p:sp>
        <p:nvSpPr>
          <p:cNvPr id="3" name="Title 2"/>
          <p:cNvSpPr>
            <a:spLocks noGrp="1"/>
          </p:cNvSpPr>
          <p:nvPr>
            <p:ph type="title"/>
          </p:nvPr>
        </p:nvSpPr>
        <p:spPr/>
        <p:txBody>
          <a:bodyPr/>
          <a:lstStyle/>
          <a:p>
            <a:pPr algn="ctr"/>
            <a:r>
              <a:rPr lang="en-US" i="1" dirty="0"/>
              <a:t>Hypothetical </a:t>
            </a:r>
            <a:r>
              <a:rPr lang="en-US" i="1" dirty="0" smtClean="0"/>
              <a:t>#3</a:t>
            </a:r>
            <a:endParaRPr lang="en-US" dirty="0"/>
          </a:p>
        </p:txBody>
      </p:sp>
      <p:sp>
        <p:nvSpPr>
          <p:cNvPr id="4" name="Slide Number Placeholder 3"/>
          <p:cNvSpPr>
            <a:spLocks noGrp="1"/>
          </p:cNvSpPr>
          <p:nvPr>
            <p:ph type="sldNum" sz="quarter" idx="12"/>
          </p:nvPr>
        </p:nvSpPr>
        <p:spPr>
          <a:xfrm>
            <a:off x="11317184" y="6407945"/>
            <a:ext cx="700192" cy="365125"/>
          </a:xfrm>
        </p:spPr>
        <p:txBody>
          <a:bodyPr/>
          <a:lstStyle/>
          <a:p>
            <a:fld id="{A53AEC1F-12CA-4F0B-86FB-CC115F219A51}" type="slidenum">
              <a:rPr lang="en-US" sz="3200" smtClean="0">
                <a:solidFill>
                  <a:schemeClr val="bg1">
                    <a:lumMod val="50000"/>
                  </a:schemeClr>
                </a:solidFill>
              </a:rPr>
              <a:pPr/>
              <a:t>14</a:t>
            </a:fld>
            <a:endParaRPr lang="en-US" sz="3200" dirty="0">
              <a:solidFill>
                <a:schemeClr val="bg1">
                  <a:lumMod val="50000"/>
                </a:schemeClr>
              </a:solidFill>
            </a:endParaRPr>
          </a:p>
        </p:txBody>
      </p:sp>
    </p:spTree>
    <p:extLst>
      <p:ext uri="{BB962C8B-B14F-4D97-AF65-F5344CB8AC3E}">
        <p14:creationId xmlns:p14="http://schemas.microsoft.com/office/powerpoint/2010/main" val="4243498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dirty="0" smtClean="0"/>
              <a:t>Mary </a:t>
            </a:r>
            <a:r>
              <a:rPr lang="en-US" dirty="0"/>
              <a:t>(91) lives in a nursing home</a:t>
            </a:r>
            <a:r>
              <a:rPr lang="en-US" dirty="0" smtClean="0"/>
              <a:t>.  She </a:t>
            </a:r>
            <a:r>
              <a:rPr lang="en-US" dirty="0"/>
              <a:t>was hospitalized after </a:t>
            </a:r>
            <a:r>
              <a:rPr lang="en-US" dirty="0" smtClean="0"/>
              <a:t>suffering </a:t>
            </a:r>
            <a:r>
              <a:rPr lang="en-US" dirty="0"/>
              <a:t>a hemorrhagic stroke</a:t>
            </a:r>
            <a:r>
              <a:rPr lang="en-US" dirty="0" smtClean="0"/>
              <a:t>.  She is </a:t>
            </a:r>
            <a:r>
              <a:rPr lang="en-US" dirty="0"/>
              <a:t>now paralyzed on her left side, aphasic, and </a:t>
            </a:r>
            <a:r>
              <a:rPr lang="en-US" dirty="0" smtClean="0"/>
              <a:t>requires tube feeding because of swallowing issues.  She also suffers </a:t>
            </a:r>
            <a:r>
              <a:rPr lang="en-US" dirty="0"/>
              <a:t>from </a:t>
            </a:r>
            <a:r>
              <a:rPr lang="en-US" dirty="0" smtClean="0"/>
              <a:t>dementia.  The nursing staff reports that the feeding tube has been dislodged a few times, apparently by Mary.</a:t>
            </a:r>
            <a:endParaRPr lang="en-US" dirty="0"/>
          </a:p>
          <a:p>
            <a:r>
              <a:rPr lang="en-US" dirty="0" smtClean="0"/>
              <a:t>Mary’s daughter</a:t>
            </a:r>
            <a:r>
              <a:rPr lang="en-US" dirty="0"/>
              <a:t>, Jane, is her </a:t>
            </a:r>
            <a:r>
              <a:rPr lang="en-US" dirty="0" smtClean="0"/>
              <a:t>Guardian. Mary never </a:t>
            </a:r>
            <a:r>
              <a:rPr lang="en-US" dirty="0"/>
              <a:t>signed a Living Will</a:t>
            </a:r>
            <a:r>
              <a:rPr lang="en-US" dirty="0" smtClean="0"/>
              <a:t>.  Her </a:t>
            </a:r>
            <a:r>
              <a:rPr lang="en-US" dirty="0"/>
              <a:t>doctor </a:t>
            </a:r>
            <a:r>
              <a:rPr lang="en-US" dirty="0" smtClean="0"/>
              <a:t>is recommending DNR/DNI/DNH </a:t>
            </a:r>
            <a:r>
              <a:rPr lang="en-US" dirty="0"/>
              <a:t>orders </a:t>
            </a:r>
            <a:r>
              <a:rPr lang="en-US" dirty="0" smtClean="0"/>
              <a:t>be placed on </a:t>
            </a:r>
            <a:r>
              <a:rPr lang="en-US" dirty="0"/>
              <a:t>her chart</a:t>
            </a:r>
            <a:r>
              <a:rPr lang="en-US" dirty="0" smtClean="0"/>
              <a:t>.   What should Jane do?  What is Jane </a:t>
            </a:r>
            <a:r>
              <a:rPr lang="en-US" i="1" dirty="0" smtClean="0"/>
              <a:t>legally allowed to do </a:t>
            </a:r>
            <a:r>
              <a:rPr lang="en-US" dirty="0" smtClean="0"/>
              <a:t>as Mary’s guardian?</a:t>
            </a:r>
            <a:endParaRPr lang="en-US" dirty="0"/>
          </a:p>
        </p:txBody>
      </p:sp>
      <p:sp>
        <p:nvSpPr>
          <p:cNvPr id="3" name="Title 2"/>
          <p:cNvSpPr>
            <a:spLocks noGrp="1"/>
          </p:cNvSpPr>
          <p:nvPr>
            <p:ph type="title"/>
          </p:nvPr>
        </p:nvSpPr>
        <p:spPr/>
        <p:txBody>
          <a:bodyPr/>
          <a:lstStyle/>
          <a:p>
            <a:pPr algn="ctr"/>
            <a:r>
              <a:rPr lang="en-US" i="1" dirty="0"/>
              <a:t>Hypothetical </a:t>
            </a:r>
            <a:r>
              <a:rPr lang="en-US" i="1" dirty="0" smtClean="0"/>
              <a:t>#4</a:t>
            </a:r>
            <a:endParaRPr lang="en-US" dirty="0"/>
          </a:p>
        </p:txBody>
      </p:sp>
      <p:sp>
        <p:nvSpPr>
          <p:cNvPr id="4" name="Slide Number Placeholder 3"/>
          <p:cNvSpPr>
            <a:spLocks noGrp="1"/>
          </p:cNvSpPr>
          <p:nvPr>
            <p:ph type="sldNum" sz="quarter" idx="12"/>
          </p:nvPr>
        </p:nvSpPr>
        <p:spPr>
          <a:xfrm>
            <a:off x="11198431" y="6407945"/>
            <a:ext cx="818945" cy="365125"/>
          </a:xfrm>
        </p:spPr>
        <p:txBody>
          <a:bodyPr/>
          <a:lstStyle/>
          <a:p>
            <a:fld id="{A53AEC1F-12CA-4F0B-86FB-CC115F219A51}" type="slidenum">
              <a:rPr lang="en-US" sz="3200" smtClean="0">
                <a:solidFill>
                  <a:schemeClr val="bg1">
                    <a:lumMod val="50000"/>
                  </a:schemeClr>
                </a:solidFill>
              </a:rPr>
              <a:pPr/>
              <a:t>15</a:t>
            </a:fld>
            <a:endParaRPr lang="en-US" sz="3200" dirty="0">
              <a:solidFill>
                <a:schemeClr val="bg1">
                  <a:lumMod val="50000"/>
                </a:schemeClr>
              </a:solidFill>
            </a:endParaRPr>
          </a:p>
        </p:txBody>
      </p:sp>
    </p:spTree>
    <p:extLst>
      <p:ext uri="{BB962C8B-B14F-4D97-AF65-F5344CB8AC3E}">
        <p14:creationId xmlns:p14="http://schemas.microsoft.com/office/powerpoint/2010/main" val="4018940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AC451107-BA57-4697-A67F-8E8B05496FC0}"/>
              </a:ext>
            </a:extLst>
          </p:cNvPr>
          <p:cNvSpPr>
            <a:spLocks noGrp="1"/>
          </p:cNvSpPr>
          <p:nvPr>
            <p:ph idx="1"/>
          </p:nvPr>
        </p:nvSpPr>
        <p:spPr>
          <a:xfrm>
            <a:off x="2376074" y="1619520"/>
            <a:ext cx="7888941" cy="2092600"/>
          </a:xfrm>
        </p:spPr>
        <p:txBody>
          <a:bodyPr>
            <a:normAutofit/>
          </a:bodyPr>
          <a:lstStyle/>
          <a:p>
            <a:pPr marL="109728" indent="0">
              <a:buNone/>
            </a:pPr>
            <a:r>
              <a:rPr lang="en-US" sz="8000" dirty="0">
                <a:latin typeface="Cooper Black" panose="0208090404030B020404" pitchFamily="18" charset="0"/>
              </a:rPr>
              <a:t>THANK YOU!</a:t>
            </a:r>
            <a:endParaRPr lang="en-US" sz="7200" dirty="0">
              <a:latin typeface="Cooper Black" panose="0208090404030B020404" pitchFamily="18" charset="0"/>
            </a:endParaRPr>
          </a:p>
        </p:txBody>
      </p:sp>
      <p:sp>
        <p:nvSpPr>
          <p:cNvPr id="3" name="Slide Number Placeholder 2"/>
          <p:cNvSpPr>
            <a:spLocks noGrp="1"/>
          </p:cNvSpPr>
          <p:nvPr>
            <p:ph type="sldNum" sz="quarter" idx="12"/>
          </p:nvPr>
        </p:nvSpPr>
        <p:spPr>
          <a:xfrm>
            <a:off x="11210307" y="6407945"/>
            <a:ext cx="807070" cy="365125"/>
          </a:xfrm>
        </p:spPr>
        <p:txBody>
          <a:bodyPr/>
          <a:lstStyle/>
          <a:p>
            <a:fld id="{A53AEC1F-12CA-4F0B-86FB-CC115F219A51}" type="slidenum">
              <a:rPr lang="en-US" sz="3200" smtClean="0">
                <a:solidFill>
                  <a:schemeClr val="bg1">
                    <a:lumMod val="50000"/>
                  </a:schemeClr>
                </a:solidFill>
              </a:rPr>
              <a:pPr/>
              <a:t>16</a:t>
            </a:fld>
            <a:endParaRPr lang="en-US" sz="3200" dirty="0">
              <a:solidFill>
                <a:schemeClr val="bg1">
                  <a:lumMod val="50000"/>
                </a:schemeClr>
              </a:solidFill>
            </a:endParaRPr>
          </a:p>
        </p:txBody>
      </p:sp>
    </p:spTree>
    <p:extLst>
      <p:ext uri="{BB962C8B-B14F-4D97-AF65-F5344CB8AC3E}">
        <p14:creationId xmlns:p14="http://schemas.microsoft.com/office/powerpoint/2010/main" val="8175870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8964</TotalTime>
  <Words>1205</Words>
  <Application>Microsoft Office PowerPoint</Application>
  <PresentationFormat>Custom</PresentationFormat>
  <Paragraphs>109</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End of Life Decision Making:  Revisiting Fiore and DLH and the Evolving Roles of Courts, Health Care Agents, Health Care Representatives and Guardians</vt:lpstr>
      <vt:lpstr>Presented By:</vt:lpstr>
      <vt:lpstr>Hypothetical #1</vt:lpstr>
      <vt:lpstr>What Constitutes “End of Life” ?</vt:lpstr>
      <vt:lpstr>Some Possible End-Stage Medical Conditions:</vt:lpstr>
      <vt:lpstr>Possible Interventions to Consider:</vt:lpstr>
      <vt:lpstr>Available End of-Life Choices</vt:lpstr>
      <vt:lpstr>Who is Entitled to Make End-of-Life Decisions?</vt:lpstr>
      <vt:lpstr>Documents Used to Establish Preferences:</vt:lpstr>
      <vt:lpstr>Hypothetical #2</vt:lpstr>
      <vt:lpstr>What if No Documents Exist?</vt:lpstr>
      <vt:lpstr>Important PA Cases on End-of-Life Decisions</vt:lpstr>
      <vt:lpstr>More Important PA Cases………</vt:lpstr>
      <vt:lpstr>Hypothetical #3</vt:lpstr>
      <vt:lpstr>Hypothetical #4</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Neuropsychological Assessment</dc:title>
  <dc:creator>Microsoft account</dc:creator>
  <cp:lastModifiedBy>lStaff2</cp:lastModifiedBy>
  <cp:revision>94</cp:revision>
  <cp:lastPrinted>2023-10-09T17:07:27Z</cp:lastPrinted>
  <dcterms:created xsi:type="dcterms:W3CDTF">2014-04-07T21:50:48Z</dcterms:created>
  <dcterms:modified xsi:type="dcterms:W3CDTF">2023-10-09T17:08:22Z</dcterms:modified>
</cp:coreProperties>
</file>