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96" r:id="rId6"/>
    <p:sldId id="261" r:id="rId7"/>
    <p:sldId id="260" r:id="rId8"/>
    <p:sldId id="262" r:id="rId9"/>
    <p:sldId id="286" r:id="rId10"/>
    <p:sldId id="287" r:id="rId11"/>
    <p:sldId id="289" r:id="rId12"/>
    <p:sldId id="297" r:id="rId13"/>
    <p:sldId id="298" r:id="rId14"/>
    <p:sldId id="299" r:id="rId15"/>
    <p:sldId id="264" r:id="rId16"/>
    <p:sldId id="283" r:id="rId17"/>
    <p:sldId id="284" r:id="rId18"/>
    <p:sldId id="285" r:id="rId19"/>
    <p:sldId id="29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hony Marone" userId="aa57e7a56625159a" providerId="LiveId" clId="{4DD4F8CF-89FE-4B6A-AAE6-9ED59D09A657}"/>
    <pc:docChg chg="modSld">
      <pc:chgData name="Anthony Marone" userId="aa57e7a56625159a" providerId="LiveId" clId="{4DD4F8CF-89FE-4B6A-AAE6-9ED59D09A657}" dt="2023-05-15T18:45:03.428" v="33" actId="20577"/>
      <pc:docMkLst>
        <pc:docMk/>
      </pc:docMkLst>
      <pc:sldChg chg="modSp mod">
        <pc:chgData name="Anthony Marone" userId="aa57e7a56625159a" providerId="LiveId" clId="{4DD4F8CF-89FE-4B6A-AAE6-9ED59D09A657}" dt="2023-05-15T18:45:03.428" v="33" actId="20577"/>
        <pc:sldMkLst>
          <pc:docMk/>
          <pc:sldMk cId="2779864106" sldId="264"/>
        </pc:sldMkLst>
        <pc:spChg chg="mod">
          <ac:chgData name="Anthony Marone" userId="aa57e7a56625159a" providerId="LiveId" clId="{4DD4F8CF-89FE-4B6A-AAE6-9ED59D09A657}" dt="2023-05-15T18:45:03.428" v="33" actId="20577"/>
          <ac:spMkLst>
            <pc:docMk/>
            <pc:sldMk cId="2779864106" sldId="264"/>
            <ac:spMk id="8" creationId="{4F81D678-4D15-D086-8CB5-1B12ABDBA2D9}"/>
          </ac:spMkLst>
        </pc:spChg>
      </pc:sldChg>
      <pc:sldChg chg="modSp mod">
        <pc:chgData name="Anthony Marone" userId="aa57e7a56625159a" providerId="LiveId" clId="{4DD4F8CF-89FE-4B6A-AAE6-9ED59D09A657}" dt="2023-05-11T19:15:51.313" v="0" actId="6549"/>
        <pc:sldMkLst>
          <pc:docMk/>
          <pc:sldMk cId="457115356" sldId="287"/>
        </pc:sldMkLst>
        <pc:spChg chg="mod">
          <ac:chgData name="Anthony Marone" userId="aa57e7a56625159a" providerId="LiveId" clId="{4DD4F8CF-89FE-4B6A-AAE6-9ED59D09A657}" dt="2023-05-11T19:15:51.313" v="0" actId="6549"/>
          <ac:spMkLst>
            <pc:docMk/>
            <pc:sldMk cId="457115356" sldId="287"/>
            <ac:spMk id="3" creationId="{B7F9CCD4-0CB9-19A3-129A-E8814A97EE80}"/>
          </ac:spMkLst>
        </pc:spChg>
      </pc:sldChg>
      <pc:sldChg chg="modSp mod">
        <pc:chgData name="Anthony Marone" userId="aa57e7a56625159a" providerId="LiveId" clId="{4DD4F8CF-89FE-4B6A-AAE6-9ED59D09A657}" dt="2023-05-15T18:31:39.101" v="30" actId="20577"/>
        <pc:sldMkLst>
          <pc:docMk/>
          <pc:sldMk cId="2508146477" sldId="297"/>
        </pc:sldMkLst>
        <pc:spChg chg="mod">
          <ac:chgData name="Anthony Marone" userId="aa57e7a56625159a" providerId="LiveId" clId="{4DD4F8CF-89FE-4B6A-AAE6-9ED59D09A657}" dt="2023-05-15T18:31:39.101" v="30" actId="20577"/>
          <ac:spMkLst>
            <pc:docMk/>
            <pc:sldMk cId="2508146477" sldId="297"/>
            <ac:spMk id="9" creationId="{F7F797F9-8D79-0EFE-2418-1059781E52B6}"/>
          </ac:spMkLst>
        </pc:spChg>
      </pc:sldChg>
      <pc:sldChg chg="modSp mod">
        <pc:chgData name="Anthony Marone" userId="aa57e7a56625159a" providerId="LiveId" clId="{4DD4F8CF-89FE-4B6A-AAE6-9ED59D09A657}" dt="2023-05-15T18:36:18.355" v="31" actId="20577"/>
        <pc:sldMkLst>
          <pc:docMk/>
          <pc:sldMk cId="4276242479" sldId="298"/>
        </pc:sldMkLst>
        <pc:spChg chg="mod">
          <ac:chgData name="Anthony Marone" userId="aa57e7a56625159a" providerId="LiveId" clId="{4DD4F8CF-89FE-4B6A-AAE6-9ED59D09A657}" dt="2023-05-15T18:36:18.355" v="31" actId="20577"/>
          <ac:spMkLst>
            <pc:docMk/>
            <pc:sldMk cId="4276242479" sldId="298"/>
            <ac:spMk id="9" creationId="{F7F797F9-8D79-0EFE-2418-1059781E52B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4CB3-8064-4EA1-A64B-888A02A77D6E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95864-B688-40B5-A87B-F08B1C05B3C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0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4CB3-8064-4EA1-A64B-888A02A77D6E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95864-B688-40B5-A87B-F08B1C05B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28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4CB3-8064-4EA1-A64B-888A02A77D6E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95864-B688-40B5-A87B-F08B1C05B3C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8103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4CB3-8064-4EA1-A64B-888A02A77D6E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95864-B688-40B5-A87B-F08B1C05B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86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4CB3-8064-4EA1-A64B-888A02A77D6E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95864-B688-40B5-A87B-F08B1C05B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293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4CB3-8064-4EA1-A64B-888A02A77D6E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95864-B688-40B5-A87B-F08B1C05B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528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4CB3-8064-4EA1-A64B-888A02A77D6E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95864-B688-40B5-A87B-F08B1C05B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15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AF04CB3-8064-4EA1-A64B-888A02A77D6E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3195864-B688-40B5-A87B-F08B1C05B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18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4CB3-8064-4EA1-A64B-888A02A77D6E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95864-B688-40B5-A87B-F08B1C05B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421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4CB3-8064-4EA1-A64B-888A02A77D6E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95864-B688-40B5-A87B-F08B1C05B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2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4CB3-8064-4EA1-A64B-888A02A77D6E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95864-B688-40B5-A87B-F08B1C05B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461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AF04CB3-8064-4EA1-A64B-888A02A77D6E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3195864-B688-40B5-A87B-F08B1C05B3C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6068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Anthony.marone@hbbllc.com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loakes@pa.gov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loakes@pa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2256B5-5B74-060A-E9AC-29E913B7B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569" y="273256"/>
            <a:ext cx="8753167" cy="972571"/>
          </a:xfrm>
        </p:spPr>
        <p:txBody>
          <a:bodyPr>
            <a:noAutofit/>
          </a:bodyPr>
          <a:lstStyle/>
          <a:p>
            <a:r>
              <a:rPr lang="en-US" sz="5400" dirty="0"/>
              <a:t>The Public Health Emergency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2E164D-1DB1-92C1-83E7-5FC463974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576068" cy="4252725"/>
          </a:xfrm>
        </p:spPr>
        <p:txBody>
          <a:bodyPr>
            <a:normAutofit lnSpcReduction="10000"/>
          </a:bodyPr>
          <a:lstStyle/>
          <a:p>
            <a:r>
              <a:rPr lang="en-US" sz="5400" b="1" dirty="0"/>
              <a:t>Unwinding the Public Health Emergency – DHS Perspective on Medicaid Eligibility After COVID</a:t>
            </a:r>
          </a:p>
          <a:p>
            <a:endParaRPr lang="en-US" sz="5400" dirty="0"/>
          </a:p>
          <a:p>
            <a:r>
              <a:rPr lang="en-US" sz="4400" dirty="0"/>
              <a:t>By: Anthony L. Marone, Esquire, Mark J. Newell, Esquire, and Lesley Oakes, Esquire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60C8AB-F44B-D7C0-CED8-4343B37768E4}"/>
              </a:ext>
            </a:extLst>
          </p:cNvPr>
          <p:cNvSpPr/>
          <p:nvPr/>
        </p:nvSpPr>
        <p:spPr>
          <a:xfrm>
            <a:off x="294973" y="160784"/>
            <a:ext cx="2411359" cy="132343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HBB</a:t>
            </a:r>
          </a:p>
        </p:txBody>
      </p:sp>
    </p:spTree>
    <p:extLst>
      <p:ext uri="{BB962C8B-B14F-4D97-AF65-F5344CB8AC3E}">
        <p14:creationId xmlns:p14="http://schemas.microsoft.com/office/powerpoint/2010/main" val="207542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2256B5-5B74-060A-E9AC-29E913B7B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569" y="273256"/>
            <a:ext cx="8753167" cy="972571"/>
          </a:xfrm>
        </p:spPr>
        <p:txBody>
          <a:bodyPr>
            <a:noAutofit/>
          </a:bodyPr>
          <a:lstStyle/>
          <a:p>
            <a:r>
              <a:rPr lang="en-US" sz="5400" dirty="0"/>
              <a:t>The Public Health Emergency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2E164D-1DB1-92C1-83E7-5FC463974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944" y="1838359"/>
            <a:ext cx="10465456" cy="4252725"/>
          </a:xfrm>
        </p:spPr>
        <p:txBody>
          <a:bodyPr>
            <a:normAutofit lnSpcReduction="10000"/>
          </a:bodyPr>
          <a:lstStyle/>
          <a:p>
            <a:r>
              <a:rPr lang="en-US" sz="5400" dirty="0"/>
              <a:t>Agenda: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4000" dirty="0"/>
              <a:t> The beginning and the end of the PHE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4000" dirty="0"/>
              <a:t> Who is “COVID Maintained”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4000" dirty="0"/>
              <a:t> The renewal date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4000" dirty="0"/>
              <a:t> Closures and Reductions of Benefits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4000" dirty="0"/>
              <a:t> Special Cases – Individuals in Specified Programs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60C8AB-F44B-D7C0-CED8-4343B37768E4}"/>
              </a:ext>
            </a:extLst>
          </p:cNvPr>
          <p:cNvSpPr/>
          <p:nvPr/>
        </p:nvSpPr>
        <p:spPr>
          <a:xfrm>
            <a:off x="294973" y="160784"/>
            <a:ext cx="2411359" cy="132343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HBB</a:t>
            </a:r>
          </a:p>
        </p:txBody>
      </p:sp>
      <p:pic>
        <p:nvPicPr>
          <p:cNvPr id="2" name="Content Placeholder 14" descr="Multiple blue virus organisms">
            <a:extLst>
              <a:ext uri="{FF2B5EF4-FFF2-40B4-BE49-F238E27FC236}">
                <a16:creationId xmlns:a16="http://schemas.microsoft.com/office/drawing/2014/main" id="{60E7B0CF-3E98-EB43-7CC2-5ED7EDBF99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219" y="1959987"/>
            <a:ext cx="2566220" cy="221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072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2256B5-5B74-060A-E9AC-29E913B7B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569" y="273256"/>
            <a:ext cx="8753167" cy="972571"/>
          </a:xfrm>
        </p:spPr>
        <p:txBody>
          <a:bodyPr>
            <a:noAutofit/>
          </a:bodyPr>
          <a:lstStyle/>
          <a:p>
            <a:r>
              <a:rPr lang="en-US" sz="5400" dirty="0"/>
              <a:t>The Public Health Emergency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2E164D-1DB1-92C1-83E7-5FC463974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733" y="2489795"/>
            <a:ext cx="9027486" cy="3495367"/>
          </a:xfrm>
        </p:spPr>
        <p:txBody>
          <a:bodyPr>
            <a:normAutofit fontScale="77500" lnSpcReduction="2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4000" dirty="0"/>
              <a:t> January 31, 2020 - Secretary of HHS declaration that a Public Health Emergency (PHE) existed due to the Coronavirus disease (COVID-19).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4000" dirty="0"/>
              <a:t> March 18, 2020 - Families First Coronavirus Relief Act (FFCRA) allowed states to claim a temporary funding increase for Medicaid.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4000" dirty="0"/>
              <a:t> To received FFCRA funding, states could not close or reduce MA benefits for recipients who were enrolled on or after March 18, 2020.</a:t>
            </a:r>
            <a:endParaRPr lang="en-US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60C8AB-F44B-D7C0-CED8-4343B37768E4}"/>
              </a:ext>
            </a:extLst>
          </p:cNvPr>
          <p:cNvSpPr/>
          <p:nvPr/>
        </p:nvSpPr>
        <p:spPr>
          <a:xfrm>
            <a:off x="294973" y="160784"/>
            <a:ext cx="2411359" cy="132343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HBB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A84021-DBDC-7316-07DB-073053AA9CA6}"/>
              </a:ext>
            </a:extLst>
          </p:cNvPr>
          <p:cNvSpPr txBox="1">
            <a:spLocks noChangeArrowheads="1"/>
          </p:cNvSpPr>
          <p:nvPr/>
        </p:nvSpPr>
        <p:spPr>
          <a:xfrm>
            <a:off x="396732" y="1575395"/>
            <a:ext cx="70866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sz="4400" b="1" u="sng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3655E5-C301-8625-5717-0E3AE5845ACF}"/>
              </a:ext>
            </a:extLst>
          </p:cNvPr>
          <p:cNvSpPr txBox="1">
            <a:spLocks noChangeArrowheads="1"/>
          </p:cNvSpPr>
          <p:nvPr/>
        </p:nvSpPr>
        <p:spPr>
          <a:xfrm>
            <a:off x="396732" y="1575395"/>
            <a:ext cx="10885784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400" b="1" u="sng" dirty="0">
                <a:latin typeface="+mn-lt"/>
              </a:rPr>
              <a:t>March 18, 2020 – Families First Coronavirus Relief Act</a:t>
            </a:r>
          </a:p>
        </p:txBody>
      </p:sp>
      <p:pic>
        <p:nvPicPr>
          <p:cNvPr id="3" name="Content Placeholder 2" descr="Panic buying during pandemic">
            <a:extLst>
              <a:ext uri="{FF2B5EF4-FFF2-40B4-BE49-F238E27FC236}">
                <a16:creationId xmlns:a16="http://schemas.microsoft.com/office/drawing/2014/main" id="{9DC38E5E-D17C-2199-3FE4-8451E6F439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464" y="2711655"/>
            <a:ext cx="2614397" cy="245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163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2256B5-5B74-060A-E9AC-29E913B7B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569" y="273256"/>
            <a:ext cx="8753167" cy="972571"/>
          </a:xfrm>
        </p:spPr>
        <p:txBody>
          <a:bodyPr>
            <a:noAutofit/>
          </a:bodyPr>
          <a:lstStyle/>
          <a:p>
            <a:r>
              <a:rPr lang="en-US" sz="5400" dirty="0"/>
              <a:t>The Public Health Emergency</a:t>
            </a:r>
          </a:p>
        </p:txBody>
      </p:sp>
      <p:pic>
        <p:nvPicPr>
          <p:cNvPr id="3" name="Content Placeholder 2" descr="Social distancing foot markers on tiled floor">
            <a:extLst>
              <a:ext uri="{FF2B5EF4-FFF2-40B4-BE49-F238E27FC236}">
                <a16:creationId xmlns:a16="http://schemas.microsoft.com/office/drawing/2014/main" id="{21F95C58-453E-7D94-2606-64D4983C73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087" y="2497169"/>
            <a:ext cx="3020481" cy="2827335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960C8AB-F44B-D7C0-CED8-4343B37768E4}"/>
              </a:ext>
            </a:extLst>
          </p:cNvPr>
          <p:cNvSpPr/>
          <p:nvPr/>
        </p:nvSpPr>
        <p:spPr>
          <a:xfrm>
            <a:off x="294973" y="160784"/>
            <a:ext cx="2411359" cy="132343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HBB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A84021-DBDC-7316-07DB-073053AA9CA6}"/>
              </a:ext>
            </a:extLst>
          </p:cNvPr>
          <p:cNvSpPr txBox="1">
            <a:spLocks noChangeArrowheads="1"/>
          </p:cNvSpPr>
          <p:nvPr/>
        </p:nvSpPr>
        <p:spPr>
          <a:xfrm>
            <a:off x="463092" y="1533496"/>
            <a:ext cx="9315082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400" b="1" u="sng" dirty="0">
                <a:latin typeface="+mn-lt"/>
              </a:rPr>
              <a:t>April 1, 2023 – Consolidated Appropriations Act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B4BCD286-1FF6-BCCF-FFFE-6BEFAD810A25}"/>
              </a:ext>
            </a:extLst>
          </p:cNvPr>
          <p:cNvSpPr txBox="1">
            <a:spLocks/>
          </p:cNvSpPr>
          <p:nvPr/>
        </p:nvSpPr>
        <p:spPr>
          <a:xfrm>
            <a:off x="396732" y="2580968"/>
            <a:ext cx="8474423" cy="3495367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 December 29, 2022 – Consolidated Appropriations Act declares recipients who maintained eligibility during the PHE but were otherwise ineligible can begin to have MA benefits closed after April 1, 2023.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 CMS Guidance is that all individuals maintained on MA due to the PHE cannot be closed until a full renewal is processed.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 Renewals will occur during the next 12 months to “unwind” the PHE.</a:t>
            </a:r>
          </a:p>
        </p:txBody>
      </p:sp>
    </p:spTree>
    <p:extLst>
      <p:ext uri="{BB962C8B-B14F-4D97-AF65-F5344CB8AC3E}">
        <p14:creationId xmlns:p14="http://schemas.microsoft.com/office/powerpoint/2010/main" val="133551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2256B5-5B74-060A-E9AC-29E913B7B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569" y="273256"/>
            <a:ext cx="8753167" cy="972571"/>
          </a:xfrm>
        </p:spPr>
        <p:txBody>
          <a:bodyPr>
            <a:noAutofit/>
          </a:bodyPr>
          <a:lstStyle/>
          <a:p>
            <a:r>
              <a:rPr lang="en-US" sz="5400" dirty="0"/>
              <a:t>The Public Health Emergency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60C8AB-F44B-D7C0-CED8-4343B37768E4}"/>
              </a:ext>
            </a:extLst>
          </p:cNvPr>
          <p:cNvSpPr/>
          <p:nvPr/>
        </p:nvSpPr>
        <p:spPr>
          <a:xfrm>
            <a:off x="294973" y="160784"/>
            <a:ext cx="2411359" cy="132343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HBB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A84021-DBDC-7316-07DB-073053AA9CA6}"/>
              </a:ext>
            </a:extLst>
          </p:cNvPr>
          <p:cNvSpPr txBox="1">
            <a:spLocks noChangeArrowheads="1"/>
          </p:cNvSpPr>
          <p:nvPr/>
        </p:nvSpPr>
        <p:spPr>
          <a:xfrm>
            <a:off x="396731" y="1575395"/>
            <a:ext cx="8570287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400" b="1" u="sng" dirty="0">
                <a:latin typeface="+mn-lt"/>
              </a:rPr>
              <a:t>COVID-19 Maintained, and Not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3AA4DBA-2C8B-70F5-BE89-7DEA53836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221" y="2637279"/>
            <a:ext cx="11446223" cy="3439056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Non-Covid-19 Maintained Individuals are: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 Individuals who are eligible for MA and have </a:t>
            </a:r>
            <a:r>
              <a:rPr lang="en-US" sz="3200" u="sng" dirty="0"/>
              <a:t>completed a renewal</a:t>
            </a:r>
            <a:r>
              <a:rPr lang="en-US" sz="3200" dirty="0"/>
              <a:t> within the last 12 months and have been determined eligible; OR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 Individuals who are eligible for MA and have </a:t>
            </a:r>
            <a:r>
              <a:rPr lang="en-US" sz="3200" u="sng" dirty="0"/>
              <a:t>filed an application </a:t>
            </a:r>
            <a:r>
              <a:rPr lang="en-US" sz="3200" dirty="0"/>
              <a:t>within the last 12 months and have been determined eligible.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 Are you Non-Covid-19 maintained if you made a transfer of assets for less than FMV 13 months ago?</a:t>
            </a:r>
          </a:p>
        </p:txBody>
      </p:sp>
    </p:spTree>
    <p:extLst>
      <p:ext uri="{BB962C8B-B14F-4D97-AF65-F5344CB8AC3E}">
        <p14:creationId xmlns:p14="http://schemas.microsoft.com/office/powerpoint/2010/main" val="473417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2256B5-5B74-060A-E9AC-29E913B7B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569" y="273256"/>
            <a:ext cx="8753167" cy="972571"/>
          </a:xfrm>
        </p:spPr>
        <p:txBody>
          <a:bodyPr>
            <a:noAutofit/>
          </a:bodyPr>
          <a:lstStyle/>
          <a:p>
            <a:r>
              <a:rPr lang="en-US" sz="5400" dirty="0"/>
              <a:t>The Public Health Emergency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60C8AB-F44B-D7C0-CED8-4343B37768E4}"/>
              </a:ext>
            </a:extLst>
          </p:cNvPr>
          <p:cNvSpPr/>
          <p:nvPr/>
        </p:nvSpPr>
        <p:spPr>
          <a:xfrm>
            <a:off x="294973" y="160784"/>
            <a:ext cx="2411359" cy="132343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HBB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A84021-DBDC-7316-07DB-073053AA9CA6}"/>
              </a:ext>
            </a:extLst>
          </p:cNvPr>
          <p:cNvSpPr txBox="1">
            <a:spLocks noChangeArrowheads="1"/>
          </p:cNvSpPr>
          <p:nvPr/>
        </p:nvSpPr>
        <p:spPr>
          <a:xfrm>
            <a:off x="396731" y="1575395"/>
            <a:ext cx="8570287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400" b="1" u="sng" dirty="0">
                <a:latin typeface="+mn-lt"/>
              </a:rPr>
              <a:t>COVID-19 Maintained, and Not (cont’d)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3AA4DBA-2C8B-70F5-BE89-7DEA53836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221" y="2637279"/>
            <a:ext cx="10907907" cy="3505424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Covid-19 Maintained Individuals are: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 Individuals who were found ineligible but were systemically retained in their category;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 Individuals who did not have a renewal processed during the PHE continuous coverage period, either because the renewal was not received or because processing the renewal would result in ineligibility.</a:t>
            </a:r>
          </a:p>
        </p:txBody>
      </p:sp>
    </p:spTree>
    <p:extLst>
      <p:ext uri="{BB962C8B-B14F-4D97-AF65-F5344CB8AC3E}">
        <p14:creationId xmlns:p14="http://schemas.microsoft.com/office/powerpoint/2010/main" val="2397393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2256B5-5B74-060A-E9AC-29E913B7B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569" y="273256"/>
            <a:ext cx="8753167" cy="972571"/>
          </a:xfrm>
        </p:spPr>
        <p:txBody>
          <a:bodyPr>
            <a:noAutofit/>
          </a:bodyPr>
          <a:lstStyle/>
          <a:p>
            <a:r>
              <a:rPr lang="en-US" sz="5400" dirty="0"/>
              <a:t>The Public Health Emergency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2E164D-1DB1-92C1-83E7-5FC463974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969" y="2556161"/>
            <a:ext cx="11261869" cy="3770897"/>
          </a:xfrm>
        </p:spPr>
        <p:txBody>
          <a:bodyPr>
            <a:normAutofit fontScale="92500" lnSpcReduction="2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sz="3200" dirty="0"/>
              <a:t> For COVID-19 Maintained Individuals, the renewal date will be a date within the 12-month unwinding period.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3200" dirty="0"/>
              <a:t> Renewal dates that fall outside the 12-month unwinding period will be reset.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3200" dirty="0"/>
              <a:t> Non COVID-19 Maintained Individuals will keep the normal renewal date.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3200" dirty="0"/>
              <a:t> All renewals must occur within a 12-month period as per the Handbook.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3200" dirty="0"/>
              <a:t> Will the unwinding end on April 2, 2024?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60C8AB-F44B-D7C0-CED8-4343B37768E4}"/>
              </a:ext>
            </a:extLst>
          </p:cNvPr>
          <p:cNvSpPr/>
          <p:nvPr/>
        </p:nvSpPr>
        <p:spPr>
          <a:xfrm>
            <a:off x="294973" y="160784"/>
            <a:ext cx="2411359" cy="132343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HBB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A84021-DBDC-7316-07DB-073053AA9CA6}"/>
              </a:ext>
            </a:extLst>
          </p:cNvPr>
          <p:cNvSpPr txBox="1">
            <a:spLocks noChangeArrowheads="1"/>
          </p:cNvSpPr>
          <p:nvPr/>
        </p:nvSpPr>
        <p:spPr>
          <a:xfrm>
            <a:off x="396731" y="1575395"/>
            <a:ext cx="8570287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400" b="1" u="sng" dirty="0">
                <a:latin typeface="+mn-lt"/>
              </a:rPr>
              <a:t>The Renewal Date</a:t>
            </a:r>
          </a:p>
        </p:txBody>
      </p:sp>
    </p:spTree>
    <p:extLst>
      <p:ext uri="{BB962C8B-B14F-4D97-AF65-F5344CB8AC3E}">
        <p14:creationId xmlns:p14="http://schemas.microsoft.com/office/powerpoint/2010/main" val="2071260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2256B5-5B74-060A-E9AC-29E913B7B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569" y="273256"/>
            <a:ext cx="8753167" cy="972571"/>
          </a:xfrm>
        </p:spPr>
        <p:txBody>
          <a:bodyPr>
            <a:noAutofit/>
          </a:bodyPr>
          <a:lstStyle/>
          <a:p>
            <a:r>
              <a:rPr lang="en-US" sz="5400" dirty="0"/>
              <a:t>The Public Health Emergency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60C8AB-F44B-D7C0-CED8-4343B37768E4}"/>
              </a:ext>
            </a:extLst>
          </p:cNvPr>
          <p:cNvSpPr/>
          <p:nvPr/>
        </p:nvSpPr>
        <p:spPr>
          <a:xfrm>
            <a:off x="294973" y="160784"/>
            <a:ext cx="2411359" cy="132343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HBB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A84021-DBDC-7316-07DB-073053AA9CA6}"/>
              </a:ext>
            </a:extLst>
          </p:cNvPr>
          <p:cNvSpPr txBox="1">
            <a:spLocks noChangeArrowheads="1"/>
          </p:cNvSpPr>
          <p:nvPr/>
        </p:nvSpPr>
        <p:spPr>
          <a:xfrm>
            <a:off x="448349" y="1477546"/>
            <a:ext cx="10981651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b="1" u="sng" dirty="0">
                <a:latin typeface="+mn-lt"/>
              </a:rPr>
              <a:t>COVID-19 Maintained Individuals – Closures before renewal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9CCD4-0CB9-19A3-129A-E8814A97E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086" y="2518343"/>
            <a:ext cx="10257501" cy="3705475"/>
          </a:xfrm>
        </p:spPr>
        <p:txBody>
          <a:bodyPr>
            <a:normAutofit fontScale="77500" lnSpcReduction="2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3000" dirty="0"/>
              <a:t> No longer resident of PA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000" dirty="0"/>
              <a:t> Requests benefits be closed (voluntary withdrawal)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000" dirty="0"/>
              <a:t> Individual passes away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000" dirty="0"/>
              <a:t> Presumptive Eligibility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000" dirty="0"/>
              <a:t> Inpatient inmates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000" dirty="0"/>
              <a:t> Inter-County Transfers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000" dirty="0"/>
              <a:t> MA for lawfully present non-citizens who turn 21 or 12-month post-partum period ended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000" dirty="0"/>
              <a:t> Fraud or Agency error?</a:t>
            </a:r>
          </a:p>
        </p:txBody>
      </p:sp>
      <p:pic>
        <p:nvPicPr>
          <p:cNvPr id="2" name="Content Placeholder 4" descr="Woman using a microscope">
            <a:extLst>
              <a:ext uri="{FF2B5EF4-FFF2-40B4-BE49-F238E27FC236}">
                <a16:creationId xmlns:a16="http://schemas.microsoft.com/office/drawing/2014/main" id="{8FE3B28B-4B05-41B3-14FF-CF0AA186A5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454" y="2434662"/>
            <a:ext cx="2769249" cy="254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600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2256B5-5B74-060A-E9AC-29E913B7B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569" y="273256"/>
            <a:ext cx="8753167" cy="972571"/>
          </a:xfrm>
        </p:spPr>
        <p:txBody>
          <a:bodyPr>
            <a:noAutofit/>
          </a:bodyPr>
          <a:lstStyle/>
          <a:p>
            <a:r>
              <a:rPr lang="en-US" sz="5400" dirty="0"/>
              <a:t>The Public Health Emergency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60C8AB-F44B-D7C0-CED8-4343B37768E4}"/>
              </a:ext>
            </a:extLst>
          </p:cNvPr>
          <p:cNvSpPr/>
          <p:nvPr/>
        </p:nvSpPr>
        <p:spPr>
          <a:xfrm>
            <a:off x="294973" y="160784"/>
            <a:ext cx="2411359" cy="132343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HBB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A84021-DBDC-7316-07DB-073053AA9CA6}"/>
              </a:ext>
            </a:extLst>
          </p:cNvPr>
          <p:cNvSpPr txBox="1">
            <a:spLocks noChangeArrowheads="1"/>
          </p:cNvSpPr>
          <p:nvPr/>
        </p:nvSpPr>
        <p:spPr>
          <a:xfrm>
            <a:off x="448349" y="1477546"/>
            <a:ext cx="10981651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b="1" u="sng" dirty="0">
                <a:latin typeface="+mn-lt"/>
              </a:rPr>
              <a:t>COVID-19 Maintained Individuals – Benefit Reductions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8C69C040-E983-661B-A29E-40C39CACC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349" y="2391946"/>
            <a:ext cx="8356438" cy="3758654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3000" dirty="0"/>
              <a:t> During unwinding, the CAO may not make a change in category that would result in a reduction in benefits for COVID-19 maintained individuals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000" dirty="0"/>
              <a:t> CAO can make changes if the transition increases benefits, or the benefits stay the same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000" dirty="0"/>
              <a:t> Individuals with increases in income?</a:t>
            </a:r>
          </a:p>
        </p:txBody>
      </p:sp>
      <p:pic>
        <p:nvPicPr>
          <p:cNvPr id="26" name="Content Placeholder 4" descr="Young student wearing facemask">
            <a:extLst>
              <a:ext uri="{FF2B5EF4-FFF2-40B4-BE49-F238E27FC236}">
                <a16:creationId xmlns:a16="http://schemas.microsoft.com/office/drawing/2014/main" id="{8796A07B-FDA5-10D0-A246-0EB9217F3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587" y="2391946"/>
            <a:ext cx="2565064" cy="246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585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2256B5-5B74-060A-E9AC-29E913B7B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569" y="273256"/>
            <a:ext cx="8753167" cy="972571"/>
          </a:xfrm>
        </p:spPr>
        <p:txBody>
          <a:bodyPr>
            <a:noAutofit/>
          </a:bodyPr>
          <a:lstStyle/>
          <a:p>
            <a:r>
              <a:rPr lang="en-US" sz="5400" dirty="0"/>
              <a:t>The Public Health Emergency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60C8AB-F44B-D7C0-CED8-4343B37768E4}"/>
              </a:ext>
            </a:extLst>
          </p:cNvPr>
          <p:cNvSpPr/>
          <p:nvPr/>
        </p:nvSpPr>
        <p:spPr>
          <a:xfrm>
            <a:off x="294973" y="160784"/>
            <a:ext cx="2411359" cy="132343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HBB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A84021-DBDC-7316-07DB-073053AA9CA6}"/>
              </a:ext>
            </a:extLst>
          </p:cNvPr>
          <p:cNvSpPr txBox="1">
            <a:spLocks noChangeArrowheads="1"/>
          </p:cNvSpPr>
          <p:nvPr/>
        </p:nvSpPr>
        <p:spPr>
          <a:xfrm>
            <a:off x="448349" y="1477546"/>
            <a:ext cx="10981651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b="1" u="sng" dirty="0">
                <a:latin typeface="+mn-lt"/>
              </a:rPr>
              <a:t>Non-COVID-19 Maintained Individuals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9CCD4-0CB9-19A3-129A-E8814A97E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964" y="2562589"/>
            <a:ext cx="9270836" cy="3528495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3000" dirty="0"/>
              <a:t> If the individual is </a:t>
            </a:r>
            <a:r>
              <a:rPr lang="en-US" sz="3000" u="sng" dirty="0"/>
              <a:t>not</a:t>
            </a:r>
            <a:r>
              <a:rPr lang="en-US" sz="3000" dirty="0"/>
              <a:t> a COVID-19 Maintained individual, MA can be closed or reduced for any reason after April 1, 2023.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000" dirty="0"/>
              <a:t> If the individual is a COVID-19 Maintained individual, MA cannot be closed or reduced until the renewal date.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000" dirty="0"/>
              <a:t> Fraud and Agency error will result in manual renewal packet.</a:t>
            </a:r>
          </a:p>
        </p:txBody>
      </p:sp>
      <p:pic>
        <p:nvPicPr>
          <p:cNvPr id="8" name="Content Placeholder 18" descr="Hand sanitizer and masks">
            <a:extLst>
              <a:ext uri="{FF2B5EF4-FFF2-40B4-BE49-F238E27FC236}">
                <a16:creationId xmlns:a16="http://schemas.microsoft.com/office/drawing/2014/main" id="{5565462C-8E22-2159-DE2C-59A749752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2253" y="1934746"/>
            <a:ext cx="2088186" cy="201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115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2256B5-5B74-060A-E9AC-29E913B7B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569" y="273256"/>
            <a:ext cx="8753167" cy="972571"/>
          </a:xfrm>
        </p:spPr>
        <p:txBody>
          <a:bodyPr>
            <a:noAutofit/>
          </a:bodyPr>
          <a:lstStyle/>
          <a:p>
            <a:r>
              <a:rPr lang="en-US" sz="5400" dirty="0"/>
              <a:t>The Public Health Emergency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60C8AB-F44B-D7C0-CED8-4343B37768E4}"/>
              </a:ext>
            </a:extLst>
          </p:cNvPr>
          <p:cNvSpPr/>
          <p:nvPr/>
        </p:nvSpPr>
        <p:spPr>
          <a:xfrm>
            <a:off x="294973" y="160784"/>
            <a:ext cx="2411359" cy="132343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HBB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A84021-DBDC-7316-07DB-073053AA9CA6}"/>
              </a:ext>
            </a:extLst>
          </p:cNvPr>
          <p:cNvSpPr txBox="1">
            <a:spLocks noChangeArrowheads="1"/>
          </p:cNvSpPr>
          <p:nvPr/>
        </p:nvSpPr>
        <p:spPr>
          <a:xfrm>
            <a:off x="448349" y="1477546"/>
            <a:ext cx="10981651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b="1" u="sng" dirty="0">
                <a:latin typeface="+mn-lt"/>
              </a:rPr>
              <a:t>Overpayments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7F797F9-8D79-0EFE-2418-1059781E5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7396" y="2562589"/>
            <a:ext cx="10632604" cy="3513746"/>
          </a:xfrm>
        </p:spPr>
        <p:txBody>
          <a:bodyPr>
            <a:normAutofit fontScale="92500"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 No overpayment can be filed for the time period of the continuous coverage for </a:t>
            </a:r>
            <a:r>
              <a:rPr lang="en-US" sz="3200" b="1" dirty="0"/>
              <a:t>any</a:t>
            </a:r>
            <a:r>
              <a:rPr lang="en-US" sz="3200" dirty="0"/>
              <a:t> MA recipient regardless of whether the individual was maintained in coverage.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 The continuous coverage period was from March 18, 2020 to March 31, 2023.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 If the individual was maintained, any period of eligibility after March 31, 2023, until renewal cannot be included when determining overpayments.</a:t>
            </a:r>
          </a:p>
        </p:txBody>
      </p:sp>
    </p:spTree>
    <p:extLst>
      <p:ext uri="{BB962C8B-B14F-4D97-AF65-F5344CB8AC3E}">
        <p14:creationId xmlns:p14="http://schemas.microsoft.com/office/powerpoint/2010/main" val="2778508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2256B5-5B74-060A-E9AC-29E913B7B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569" y="273256"/>
            <a:ext cx="8753167" cy="972571"/>
          </a:xfrm>
        </p:spPr>
        <p:txBody>
          <a:bodyPr>
            <a:noAutofit/>
          </a:bodyPr>
          <a:lstStyle/>
          <a:p>
            <a:r>
              <a:rPr lang="en-US" sz="5400" dirty="0"/>
              <a:t>The Public Health Emergency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60C8AB-F44B-D7C0-CED8-4343B37768E4}"/>
              </a:ext>
            </a:extLst>
          </p:cNvPr>
          <p:cNvSpPr/>
          <p:nvPr/>
        </p:nvSpPr>
        <p:spPr>
          <a:xfrm>
            <a:off x="294973" y="160784"/>
            <a:ext cx="2411359" cy="132343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HBB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A84021-DBDC-7316-07DB-073053AA9CA6}"/>
              </a:ext>
            </a:extLst>
          </p:cNvPr>
          <p:cNvSpPr txBox="1">
            <a:spLocks noChangeArrowheads="1"/>
          </p:cNvSpPr>
          <p:nvPr/>
        </p:nvSpPr>
        <p:spPr>
          <a:xfrm>
            <a:off x="448349" y="1477546"/>
            <a:ext cx="10981651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b="1" u="sng" dirty="0">
                <a:latin typeface="+mn-lt"/>
              </a:rPr>
              <a:t>Transfers, Excess Resources, Increased Income, and BHA Appeals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7F797F9-8D79-0EFE-2418-1059781E5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858" y="2488846"/>
            <a:ext cx="9077625" cy="3683353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 Can the CAO send you a renewal before your reauthorization if you are COVID-19 maintained if they think you made a transfer for less than FMV?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 If the individual receives excess resources before April 1, 2023 and reports the receipt to the CAO, will the individual lose eligibility upon the renewal date?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 What if the receipt is not reported?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sz="3200" dirty="0"/>
          </a:p>
        </p:txBody>
      </p:sp>
      <p:pic>
        <p:nvPicPr>
          <p:cNvPr id="2" name="Content Placeholder 22" descr="Needle and vial">
            <a:extLst>
              <a:ext uri="{FF2B5EF4-FFF2-40B4-BE49-F238E27FC236}">
                <a16:creationId xmlns:a16="http://schemas.microsoft.com/office/drawing/2014/main" id="{9C7F3D6E-6719-2DDC-98E6-38E9D1ED0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503" y="2667497"/>
            <a:ext cx="2617310" cy="251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146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2256B5-5B74-060A-E9AC-29E913B7B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569" y="273256"/>
            <a:ext cx="8753167" cy="972571"/>
          </a:xfrm>
        </p:spPr>
        <p:txBody>
          <a:bodyPr>
            <a:noAutofit/>
          </a:bodyPr>
          <a:lstStyle/>
          <a:p>
            <a:r>
              <a:rPr lang="en-US" sz="5400" dirty="0"/>
              <a:t>The Public Health Emergency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60C8AB-F44B-D7C0-CED8-4343B37768E4}"/>
              </a:ext>
            </a:extLst>
          </p:cNvPr>
          <p:cNvSpPr/>
          <p:nvPr/>
        </p:nvSpPr>
        <p:spPr>
          <a:xfrm>
            <a:off x="294973" y="160784"/>
            <a:ext cx="2411359" cy="132343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HBB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A84021-DBDC-7316-07DB-073053AA9CA6}"/>
              </a:ext>
            </a:extLst>
          </p:cNvPr>
          <p:cNvSpPr txBox="1">
            <a:spLocks noChangeArrowheads="1"/>
          </p:cNvSpPr>
          <p:nvPr/>
        </p:nvSpPr>
        <p:spPr>
          <a:xfrm>
            <a:off x="448349" y="1477546"/>
            <a:ext cx="10981651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b="1" u="sng" dirty="0">
                <a:latin typeface="+mn-lt"/>
              </a:rPr>
              <a:t>Transfers, Excess Resources, Increased Income, and BHA Appeals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7F797F9-8D79-0EFE-2418-1059781E5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858" y="2488846"/>
            <a:ext cx="11289884" cy="3683353"/>
          </a:xfrm>
        </p:spPr>
        <p:txBody>
          <a:bodyPr>
            <a:normAutofit fontScale="92500" lnSpcReduction="2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 If a COVID-19 maintained individual receives a denial notice, are the appeal procedures different?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 Can the individual with excess resources make a pre-payment to maintain eligibility?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 If a COVID-19 maintained individual has excess resources, what happens if the individual spends-down on non-medical expenses? Medical expenses? Gifts for less than FMV?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 If a COVID-19 maintained individual makes a transfer for less than FMV, does the penalty begin immediately?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76242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2256B5-5B74-060A-E9AC-29E913B7B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569" y="273256"/>
            <a:ext cx="8753167" cy="972571"/>
          </a:xfrm>
        </p:spPr>
        <p:txBody>
          <a:bodyPr>
            <a:noAutofit/>
          </a:bodyPr>
          <a:lstStyle/>
          <a:p>
            <a:r>
              <a:rPr lang="en-US" sz="5400" dirty="0"/>
              <a:t>The Public Health Emergency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60C8AB-F44B-D7C0-CED8-4343B37768E4}"/>
              </a:ext>
            </a:extLst>
          </p:cNvPr>
          <p:cNvSpPr/>
          <p:nvPr/>
        </p:nvSpPr>
        <p:spPr>
          <a:xfrm>
            <a:off x="294973" y="160784"/>
            <a:ext cx="2411359" cy="132343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HBB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A84021-DBDC-7316-07DB-073053AA9CA6}"/>
              </a:ext>
            </a:extLst>
          </p:cNvPr>
          <p:cNvSpPr txBox="1">
            <a:spLocks noChangeArrowheads="1"/>
          </p:cNvSpPr>
          <p:nvPr/>
        </p:nvSpPr>
        <p:spPr>
          <a:xfrm>
            <a:off x="494562" y="1521960"/>
            <a:ext cx="10448741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b="1" u="sng" dirty="0">
                <a:latin typeface="+mn-lt"/>
              </a:rPr>
              <a:t>Special Cases – LTC and HCBS, MA Spend Down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7F797F9-8D79-0EFE-2418-1059781E5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380" y="2474097"/>
            <a:ext cx="11547240" cy="3683353"/>
          </a:xfrm>
        </p:spPr>
        <p:txBody>
          <a:bodyPr>
            <a:normAutofit fontScale="92500" lnSpcReduction="2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 If an individual transitioned from a nursing facility to HCBS or a Non-LTC category </a:t>
            </a:r>
            <a:r>
              <a:rPr lang="en-US" sz="3200" u="sng" dirty="0"/>
              <a:t>and</a:t>
            </a:r>
            <a:r>
              <a:rPr lang="en-US" sz="3200" dirty="0"/>
              <a:t> had excess income or resources, the CAO continued benefits but kept a list of recipients.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 These individuals will undergo renewal within the 12-month unwinding and will maintain eligibility until renewal. Their renewals will not be accelerated despite being on such a list.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 MA recipients in an income spend-down category were not required to report the spend-down. The CAO will request medical expenses to verify the spend-down at renewal.</a:t>
            </a:r>
          </a:p>
        </p:txBody>
      </p:sp>
    </p:spTree>
    <p:extLst>
      <p:ext uri="{BB962C8B-B14F-4D97-AF65-F5344CB8AC3E}">
        <p14:creationId xmlns:p14="http://schemas.microsoft.com/office/powerpoint/2010/main" val="561518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2256B5-5B74-060A-E9AC-29E913B7B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569" y="273256"/>
            <a:ext cx="8753167" cy="972571"/>
          </a:xfrm>
        </p:spPr>
        <p:txBody>
          <a:bodyPr>
            <a:noAutofit/>
          </a:bodyPr>
          <a:lstStyle/>
          <a:p>
            <a:r>
              <a:rPr lang="en-US" sz="5400" dirty="0"/>
              <a:t>The Public Health Emergency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60C8AB-F44B-D7C0-CED8-4343B37768E4}"/>
              </a:ext>
            </a:extLst>
          </p:cNvPr>
          <p:cNvSpPr/>
          <p:nvPr/>
        </p:nvSpPr>
        <p:spPr>
          <a:xfrm>
            <a:off x="294973" y="160784"/>
            <a:ext cx="2411359" cy="132343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HBB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A84021-DBDC-7316-07DB-073053AA9CA6}"/>
              </a:ext>
            </a:extLst>
          </p:cNvPr>
          <p:cNvSpPr txBox="1">
            <a:spLocks noChangeArrowheads="1"/>
          </p:cNvSpPr>
          <p:nvPr/>
        </p:nvSpPr>
        <p:spPr>
          <a:xfrm>
            <a:off x="389357" y="1492294"/>
            <a:ext cx="987552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u="sng" dirty="0">
                <a:latin typeface="+mn-lt"/>
              </a:rPr>
              <a:t>Other Special Cases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4F81D678-4D15-D086-8CB5-1B12ABDBA2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4973" y="2504007"/>
            <a:ext cx="8288588" cy="3637435"/>
          </a:xfrm>
        </p:spPr>
        <p:txBody>
          <a:bodyPr>
            <a:normAutofit fontScale="92500"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sz="3200" dirty="0"/>
              <a:t> Emergency Medical Assistance – non-citizens eligible for MA due to an emergency medical condition.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3200" dirty="0"/>
              <a:t> MAWD – Medical Assistance for Worker’s with a Disability.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3200" dirty="0"/>
              <a:t> DAP – Disability Advocacy Program provides support to individuals applying for SSI.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3200" dirty="0"/>
              <a:t> SSI Recipients.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altLang="en-US" sz="3200" dirty="0"/>
          </a:p>
          <a:p>
            <a:pPr>
              <a:buFont typeface="Courier New" panose="02070309020205020404" pitchFamily="49" charset="0"/>
              <a:buChar char="o"/>
            </a:pPr>
            <a:endParaRPr lang="en-US" altLang="en-US" sz="3200" dirty="0"/>
          </a:p>
          <a:p>
            <a:endParaRPr lang="en-US" altLang="en-US" sz="1800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  <p:pic>
        <p:nvPicPr>
          <p:cNvPr id="3" name="Picture 2" descr="Elderly woman receiving an needle">
            <a:extLst>
              <a:ext uri="{FF2B5EF4-FFF2-40B4-BE49-F238E27FC236}">
                <a16:creationId xmlns:a16="http://schemas.microsoft.com/office/drawing/2014/main" id="{4E94D9EB-B8B9-198D-DAD1-ED55BDDF6B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561" y="2731161"/>
            <a:ext cx="3440061" cy="229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641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2256B5-5B74-060A-E9AC-29E913B7B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569" y="273256"/>
            <a:ext cx="8753167" cy="972571"/>
          </a:xfrm>
        </p:spPr>
        <p:txBody>
          <a:bodyPr>
            <a:noAutofit/>
          </a:bodyPr>
          <a:lstStyle/>
          <a:p>
            <a:r>
              <a:rPr lang="en-US" sz="5400" dirty="0"/>
              <a:t>The Public Health Emergency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60C8AB-F44B-D7C0-CED8-4343B37768E4}"/>
              </a:ext>
            </a:extLst>
          </p:cNvPr>
          <p:cNvSpPr/>
          <p:nvPr/>
        </p:nvSpPr>
        <p:spPr>
          <a:xfrm>
            <a:off x="294973" y="160784"/>
            <a:ext cx="2411359" cy="132343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HBB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A84021-DBDC-7316-07DB-073053AA9CA6}"/>
              </a:ext>
            </a:extLst>
          </p:cNvPr>
          <p:cNvSpPr txBox="1">
            <a:spLocks noChangeArrowheads="1"/>
          </p:cNvSpPr>
          <p:nvPr/>
        </p:nvSpPr>
        <p:spPr>
          <a:xfrm>
            <a:off x="389356" y="1492294"/>
            <a:ext cx="11114385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sz="4000" b="1" u="sng" dirty="0">
              <a:latin typeface="+mn-lt"/>
            </a:endParaRP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4F81D678-4D15-D086-8CB5-1B12ABDBA2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9356" y="2458312"/>
            <a:ext cx="11512591" cy="380975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en-US" sz="3600" dirty="0"/>
          </a:p>
          <a:p>
            <a:pPr marL="0" indent="0">
              <a:buNone/>
            </a:pPr>
            <a:endParaRPr lang="en-US" altLang="en-US" sz="3600" dirty="0"/>
          </a:p>
          <a:p>
            <a:pPr marL="0" indent="0" algn="ctr">
              <a:buNone/>
            </a:pPr>
            <a:r>
              <a:rPr lang="en-US" altLang="en-US" sz="5400" b="1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10081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2256B5-5B74-060A-E9AC-29E913B7B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569" y="273256"/>
            <a:ext cx="8753167" cy="972571"/>
          </a:xfrm>
        </p:spPr>
        <p:txBody>
          <a:bodyPr>
            <a:noAutofit/>
          </a:bodyPr>
          <a:lstStyle/>
          <a:p>
            <a:r>
              <a:rPr lang="en-US" sz="5400" dirty="0"/>
              <a:t>The Public Health Emergency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60C8AB-F44B-D7C0-CED8-4343B37768E4}"/>
              </a:ext>
            </a:extLst>
          </p:cNvPr>
          <p:cNvSpPr/>
          <p:nvPr/>
        </p:nvSpPr>
        <p:spPr>
          <a:xfrm>
            <a:off x="294973" y="160784"/>
            <a:ext cx="2411359" cy="132343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HBB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A84021-DBDC-7316-07DB-073053AA9CA6}"/>
              </a:ext>
            </a:extLst>
          </p:cNvPr>
          <p:cNvSpPr txBox="1">
            <a:spLocks noChangeArrowheads="1"/>
          </p:cNvSpPr>
          <p:nvPr/>
        </p:nvSpPr>
        <p:spPr>
          <a:xfrm>
            <a:off x="389356" y="1492294"/>
            <a:ext cx="11114385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sz="4000" b="1" u="sng" dirty="0">
              <a:latin typeface="+mn-lt"/>
            </a:endParaRP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4F81D678-4D15-D086-8CB5-1B12ABDBA2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9356" y="2060106"/>
            <a:ext cx="11512591" cy="380975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altLang="en-US" sz="4400" dirty="0"/>
              <a:t>Anthony L. Marone, Esquire</a:t>
            </a:r>
          </a:p>
          <a:p>
            <a:pPr marL="0" indent="0" algn="ctr">
              <a:buNone/>
            </a:pPr>
            <a:r>
              <a:rPr lang="en-US" altLang="en-US" sz="4400" dirty="0"/>
              <a:t>800 Lancaster Avenue, Suite T-2</a:t>
            </a:r>
          </a:p>
          <a:p>
            <a:pPr marL="0" indent="0" algn="ctr">
              <a:buNone/>
            </a:pPr>
            <a:r>
              <a:rPr lang="en-US" altLang="en-US" sz="4400" dirty="0"/>
              <a:t>Berwyn, PA 19312-1780</a:t>
            </a:r>
          </a:p>
          <a:p>
            <a:pPr marL="0" indent="0" algn="ctr">
              <a:buNone/>
            </a:pPr>
            <a:r>
              <a:rPr lang="en-US" altLang="en-US" sz="4400" dirty="0"/>
              <a:t>#(610) 408-8388 (p) </a:t>
            </a:r>
          </a:p>
          <a:p>
            <a:pPr marL="0" indent="0" algn="ctr">
              <a:buNone/>
            </a:pPr>
            <a:r>
              <a:rPr lang="en-US" altLang="en-US" sz="4400" dirty="0"/>
              <a:t>#(610) 408-8378 (f) </a:t>
            </a:r>
          </a:p>
          <a:p>
            <a:pPr marL="0" indent="0" algn="ctr">
              <a:buNone/>
            </a:pPr>
            <a:r>
              <a:rPr lang="en-US" altLang="en-US" sz="4400" dirty="0">
                <a:hlinkClick r:id="rId2"/>
              </a:rPr>
              <a:t>Anthony.marone@hbbllc.com</a:t>
            </a:r>
            <a:endParaRPr lang="en-US" altLang="en-US" sz="4400" dirty="0"/>
          </a:p>
          <a:p>
            <a:pPr marL="0" indent="0" algn="ctr">
              <a:buNone/>
            </a:pPr>
            <a:endParaRPr lang="en-US" altLang="en-US" sz="4400" dirty="0"/>
          </a:p>
          <a:p>
            <a:pPr marL="0" indent="0" algn="ctr">
              <a:buNone/>
            </a:pPr>
            <a:endParaRPr lang="en-US" altLang="en-US" sz="4800" dirty="0"/>
          </a:p>
          <a:p>
            <a:pPr marL="0" indent="0" algn="ctr">
              <a:buNone/>
            </a:pPr>
            <a:endParaRPr lang="en-US" altLang="en-US" sz="4800" dirty="0"/>
          </a:p>
        </p:txBody>
      </p:sp>
    </p:spTree>
    <p:extLst>
      <p:ext uri="{BB962C8B-B14F-4D97-AF65-F5344CB8AC3E}">
        <p14:creationId xmlns:p14="http://schemas.microsoft.com/office/powerpoint/2010/main" val="1740397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2256B5-5B74-060A-E9AC-29E913B7B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569" y="273256"/>
            <a:ext cx="8753167" cy="972571"/>
          </a:xfrm>
        </p:spPr>
        <p:txBody>
          <a:bodyPr>
            <a:noAutofit/>
          </a:bodyPr>
          <a:lstStyle/>
          <a:p>
            <a:r>
              <a:rPr lang="en-US" sz="5400" dirty="0"/>
              <a:t>The Public Health Emergency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60C8AB-F44B-D7C0-CED8-4343B37768E4}"/>
              </a:ext>
            </a:extLst>
          </p:cNvPr>
          <p:cNvSpPr/>
          <p:nvPr/>
        </p:nvSpPr>
        <p:spPr>
          <a:xfrm>
            <a:off x="294973" y="160784"/>
            <a:ext cx="2411359" cy="132343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HBB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A84021-DBDC-7316-07DB-073053AA9CA6}"/>
              </a:ext>
            </a:extLst>
          </p:cNvPr>
          <p:cNvSpPr txBox="1">
            <a:spLocks noChangeArrowheads="1"/>
          </p:cNvSpPr>
          <p:nvPr/>
        </p:nvSpPr>
        <p:spPr>
          <a:xfrm>
            <a:off x="389356" y="1492294"/>
            <a:ext cx="11114385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sz="4000" b="1" u="sng" dirty="0">
              <a:latin typeface="+mn-lt"/>
            </a:endParaRP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4F81D678-4D15-D086-8CB5-1B12ABDBA2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9356" y="2060106"/>
            <a:ext cx="11512591" cy="3809753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altLang="en-US" sz="4400" dirty="0"/>
              <a:t>Mark J. Newell, Esquire</a:t>
            </a:r>
          </a:p>
          <a:p>
            <a:pPr marL="0" indent="0" algn="ctr">
              <a:buNone/>
            </a:pPr>
            <a:r>
              <a:rPr lang="en-US" altLang="en-US" sz="4400" dirty="0"/>
              <a:t>Senior Counsel, Office of General Counsel</a:t>
            </a:r>
          </a:p>
          <a:p>
            <a:pPr marL="0" indent="0" algn="ctr">
              <a:buNone/>
            </a:pPr>
            <a:r>
              <a:rPr lang="en-US" altLang="en-US" sz="4400" dirty="0"/>
              <a:t>801 Market Street, Suite 6092</a:t>
            </a:r>
          </a:p>
          <a:p>
            <a:pPr marL="0" indent="0" algn="ctr">
              <a:buNone/>
            </a:pPr>
            <a:r>
              <a:rPr lang="en-US" altLang="en-US" sz="4400" dirty="0"/>
              <a:t>Philadelphia, PA  19107</a:t>
            </a:r>
          </a:p>
          <a:p>
            <a:pPr marL="0" indent="0" algn="ctr">
              <a:buNone/>
            </a:pPr>
            <a:r>
              <a:rPr lang="en-US" altLang="en-US" sz="4400" dirty="0"/>
              <a:t>#(215) 560-2192 (p) </a:t>
            </a:r>
          </a:p>
          <a:p>
            <a:pPr marL="0" indent="0" algn="ctr">
              <a:buNone/>
            </a:pPr>
            <a:r>
              <a:rPr lang="en-US" altLang="en-US" sz="4400" dirty="0"/>
              <a:t>#(215) 560-5554 (f) </a:t>
            </a:r>
          </a:p>
          <a:p>
            <a:pPr marL="0" indent="0" algn="ctr">
              <a:buNone/>
            </a:pPr>
            <a:r>
              <a:rPr lang="en-US" altLang="en-US" sz="4400" dirty="0">
                <a:hlinkClick r:id="rId2"/>
              </a:rPr>
              <a:t>mnewell@pa.gov</a:t>
            </a:r>
            <a:endParaRPr lang="en-US" altLang="en-US" sz="4400" dirty="0"/>
          </a:p>
          <a:p>
            <a:pPr marL="0" indent="0" algn="ctr">
              <a:buNone/>
            </a:pPr>
            <a:endParaRPr lang="en-US" altLang="en-US" sz="4800" dirty="0"/>
          </a:p>
          <a:p>
            <a:pPr marL="0" indent="0" algn="ctr">
              <a:buNone/>
            </a:pPr>
            <a:endParaRPr lang="en-US" altLang="en-US" sz="4800" dirty="0"/>
          </a:p>
        </p:txBody>
      </p:sp>
    </p:spTree>
    <p:extLst>
      <p:ext uri="{BB962C8B-B14F-4D97-AF65-F5344CB8AC3E}">
        <p14:creationId xmlns:p14="http://schemas.microsoft.com/office/powerpoint/2010/main" val="949256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2256B5-5B74-060A-E9AC-29E913B7B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569" y="273256"/>
            <a:ext cx="8753167" cy="972571"/>
          </a:xfrm>
        </p:spPr>
        <p:txBody>
          <a:bodyPr>
            <a:noAutofit/>
          </a:bodyPr>
          <a:lstStyle/>
          <a:p>
            <a:r>
              <a:rPr lang="en-US" sz="5400" dirty="0"/>
              <a:t>The Public Health Emergency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60C8AB-F44B-D7C0-CED8-4343B37768E4}"/>
              </a:ext>
            </a:extLst>
          </p:cNvPr>
          <p:cNvSpPr/>
          <p:nvPr/>
        </p:nvSpPr>
        <p:spPr>
          <a:xfrm>
            <a:off x="294973" y="160784"/>
            <a:ext cx="2411359" cy="132343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HBB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A84021-DBDC-7316-07DB-073053AA9CA6}"/>
              </a:ext>
            </a:extLst>
          </p:cNvPr>
          <p:cNvSpPr txBox="1">
            <a:spLocks noChangeArrowheads="1"/>
          </p:cNvSpPr>
          <p:nvPr/>
        </p:nvSpPr>
        <p:spPr>
          <a:xfrm>
            <a:off x="389356" y="1492294"/>
            <a:ext cx="11114385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sz="4000" b="1" u="sng" dirty="0">
              <a:latin typeface="+mn-lt"/>
            </a:endParaRP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4F81D678-4D15-D086-8CB5-1B12ABDBA2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9356" y="2060106"/>
            <a:ext cx="11512591" cy="3809753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altLang="en-US" sz="4400" dirty="0"/>
              <a:t>Lesley Oakes, Esquire</a:t>
            </a:r>
          </a:p>
          <a:p>
            <a:pPr marL="0" indent="0" algn="ctr">
              <a:buNone/>
            </a:pPr>
            <a:r>
              <a:rPr lang="en-US" altLang="en-US" sz="4400" dirty="0"/>
              <a:t>Senior Counsel, Office of General Counsel</a:t>
            </a:r>
          </a:p>
          <a:p>
            <a:pPr marL="0" indent="0" algn="ctr">
              <a:buNone/>
            </a:pPr>
            <a:r>
              <a:rPr lang="en-US" altLang="en-US" sz="4400" dirty="0"/>
              <a:t>801 Market Street, Suite 6092</a:t>
            </a:r>
          </a:p>
          <a:p>
            <a:pPr marL="0" indent="0" algn="ctr">
              <a:buNone/>
            </a:pPr>
            <a:r>
              <a:rPr lang="en-US" altLang="en-US" sz="4400" dirty="0"/>
              <a:t>Philadelphia, PA  19107</a:t>
            </a:r>
          </a:p>
          <a:p>
            <a:pPr marL="0" indent="0" algn="ctr">
              <a:buNone/>
            </a:pPr>
            <a:r>
              <a:rPr lang="en-US" altLang="en-US" sz="4400" dirty="0"/>
              <a:t>#(215) 560-2192 (p) </a:t>
            </a:r>
          </a:p>
          <a:p>
            <a:pPr marL="0" indent="0" algn="ctr">
              <a:buNone/>
            </a:pPr>
            <a:r>
              <a:rPr lang="en-US" altLang="en-US" sz="4400" dirty="0"/>
              <a:t>#(215) 560-5554 (f) </a:t>
            </a:r>
          </a:p>
          <a:p>
            <a:pPr marL="0" indent="0" algn="ctr">
              <a:buNone/>
            </a:pPr>
            <a:r>
              <a:rPr lang="en-US" altLang="en-US" sz="4400" dirty="0">
                <a:hlinkClick r:id="rId2"/>
              </a:rPr>
              <a:t>loakes@pa.gov</a:t>
            </a:r>
            <a:endParaRPr lang="en-US" altLang="en-US" sz="4400" dirty="0"/>
          </a:p>
          <a:p>
            <a:pPr marL="0" indent="0" algn="ctr">
              <a:buNone/>
            </a:pPr>
            <a:endParaRPr lang="en-US" altLang="en-US" sz="4800" dirty="0"/>
          </a:p>
          <a:p>
            <a:pPr marL="0" indent="0" algn="ctr">
              <a:buNone/>
            </a:pPr>
            <a:endParaRPr lang="en-US" altLang="en-US" sz="4800" dirty="0"/>
          </a:p>
        </p:txBody>
      </p:sp>
    </p:spTree>
    <p:extLst>
      <p:ext uri="{BB962C8B-B14F-4D97-AF65-F5344CB8AC3E}">
        <p14:creationId xmlns:p14="http://schemas.microsoft.com/office/powerpoint/2010/main" val="387906736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680</TotalTime>
  <Words>1230</Words>
  <Application>Microsoft Office PowerPoint</Application>
  <PresentationFormat>Widescreen</PresentationFormat>
  <Paragraphs>137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Calibri</vt:lpstr>
      <vt:lpstr>Calibri Light</vt:lpstr>
      <vt:lpstr>Courier New</vt:lpstr>
      <vt:lpstr>Times New Roman</vt:lpstr>
      <vt:lpstr>Retrospect</vt:lpstr>
      <vt:lpstr>The Public Health Emergency</vt:lpstr>
      <vt:lpstr>The Public Health Emergency</vt:lpstr>
      <vt:lpstr>The Public Health Emergency</vt:lpstr>
      <vt:lpstr>The Public Health Emergency</vt:lpstr>
      <vt:lpstr>The Public Health Emergency</vt:lpstr>
      <vt:lpstr>The Public Health Emergency</vt:lpstr>
      <vt:lpstr>The Public Health Emergency</vt:lpstr>
      <vt:lpstr>The Public Health Emergency</vt:lpstr>
      <vt:lpstr>The Public Health Emergency</vt:lpstr>
      <vt:lpstr>The Public Health Emergency</vt:lpstr>
      <vt:lpstr>The Public Health Emergency</vt:lpstr>
      <vt:lpstr>The Public Health Emergency</vt:lpstr>
      <vt:lpstr>The Public Health Emergency</vt:lpstr>
      <vt:lpstr>The Public Health Emergency</vt:lpstr>
      <vt:lpstr>The Public Health Emergency</vt:lpstr>
      <vt:lpstr>The Public Health Emergency</vt:lpstr>
      <vt:lpstr>The Public Health Emergency</vt:lpstr>
      <vt:lpstr>The Public Health Emergency</vt:lpstr>
      <vt:lpstr>The Public Health Emergency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Harvey Ballard &amp; Bornstein, LLC</dc:title>
  <dc:creator>Anthony Marone</dc:creator>
  <cp:lastModifiedBy>Anthony Marone</cp:lastModifiedBy>
  <cp:revision>26</cp:revision>
  <dcterms:created xsi:type="dcterms:W3CDTF">2022-05-12T16:21:01Z</dcterms:created>
  <dcterms:modified xsi:type="dcterms:W3CDTF">2023-05-15T18:45:57Z</dcterms:modified>
</cp:coreProperties>
</file>