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3"/>
  </p:sldMasterIdLst>
  <p:notesMasterIdLst>
    <p:notesMasterId r:id="rId21"/>
  </p:notesMasterIdLst>
  <p:sldIdLst>
    <p:sldId id="282" r:id="rId4"/>
    <p:sldId id="264" r:id="rId5"/>
    <p:sldId id="260" r:id="rId6"/>
    <p:sldId id="270" r:id="rId7"/>
    <p:sldId id="283" r:id="rId8"/>
    <p:sldId id="284" r:id="rId9"/>
    <p:sldId id="258" r:id="rId10"/>
    <p:sldId id="261" r:id="rId11"/>
    <p:sldId id="271" r:id="rId12"/>
    <p:sldId id="263" r:id="rId13"/>
    <p:sldId id="278" r:id="rId14"/>
    <p:sldId id="279" r:id="rId15"/>
    <p:sldId id="280" r:id="rId16"/>
    <p:sldId id="281" r:id="rId17"/>
    <p:sldId id="276" r:id="rId18"/>
    <p:sldId id="277" r:id="rId19"/>
    <p:sldId id="285" r:id="rId2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5478" autoAdjust="0"/>
  </p:normalViewPr>
  <p:slideViewPr>
    <p:cSldViewPr snapToGrid="0">
      <p:cViewPr varScale="1">
        <p:scale>
          <a:sx n="54" d="100"/>
          <a:sy n="54" d="100"/>
        </p:scale>
        <p:origin x="1112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EAC6FA9-468D-481A-B5AC-E465AD436EC1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439386A-70BC-494B-B82B-68D28F3E15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845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Capacity is assumed </a:t>
            </a:r>
          </a:p>
          <a:p>
            <a:endParaRPr lang="en-US" dirty="0"/>
          </a:p>
          <a:p>
            <a:r>
              <a:rPr lang="en-US" dirty="0"/>
              <a:t>APA/ABA requires that someone</a:t>
            </a:r>
            <a:r>
              <a:rPr lang="en-US" baseline="0" dirty="0"/>
              <a:t> maintains 4 things </a:t>
            </a:r>
          </a:p>
          <a:p>
            <a:r>
              <a:rPr lang="en-US" dirty="0"/>
              <a:t>-Expressing choice – can they communicate their choice? </a:t>
            </a:r>
          </a:p>
          <a:p>
            <a:r>
              <a:rPr lang="en-US" dirty="0"/>
              <a:t>-Understanding – do they understand what the document is? </a:t>
            </a:r>
          </a:p>
          <a:p>
            <a:r>
              <a:rPr lang="en-US" dirty="0"/>
              <a:t>-Appreciation – do they understand how it affects them (e.g. benefits/consequences)? </a:t>
            </a:r>
          </a:p>
          <a:p>
            <a:r>
              <a:rPr lang="en-US" dirty="0"/>
              <a:t>-Reasoning – can they explain their decision in a logical or rational manner?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9386A-70BC-494B-B82B-68D28F3E152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872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Competency is a legal term – competency as criminal, capacity as civil </a:t>
            </a:r>
          </a:p>
          <a:p>
            <a:endParaRPr lang="en-US" dirty="0"/>
          </a:p>
          <a:p>
            <a:r>
              <a:rPr lang="en-US" dirty="0"/>
              <a:t>You can have capacity</a:t>
            </a:r>
            <a:r>
              <a:rPr lang="en-US" baseline="0" dirty="0"/>
              <a:t> to make some decisions (e.g. financial, medical) but not others (e.g. legal)</a:t>
            </a:r>
          </a:p>
          <a:p>
            <a:r>
              <a:rPr lang="en-US" dirty="0"/>
              <a:t>You can be incapacitated for a time (e.g. medication effects) but not indefinitely</a:t>
            </a:r>
            <a:r>
              <a:rPr lang="en-US" baseline="0" dirty="0"/>
              <a:t> </a:t>
            </a:r>
          </a:p>
          <a:p>
            <a:r>
              <a:rPr lang="en-US" baseline="0" dirty="0"/>
              <a:t>Acute psychotic event – could be stable on meds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9386A-70BC-494B-B82B-68D28F3E152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002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Disagreeing with your loved one’s</a:t>
            </a:r>
            <a:r>
              <a:rPr lang="en-US" baseline="0" dirty="0"/>
              <a:t> decision is not a good enough reason</a:t>
            </a:r>
          </a:p>
          <a:p>
            <a:endParaRPr lang="en-US" baseline="0" dirty="0"/>
          </a:p>
          <a:p>
            <a:r>
              <a:rPr lang="en-US" baseline="0" dirty="0"/>
              <a:t>Altered mental status – substances (prescribed or otherwise), acute event (seizure, TIA), infection</a:t>
            </a:r>
          </a:p>
          <a:p>
            <a:r>
              <a:rPr lang="en-US" baseline="0" dirty="0"/>
              <a:t>Acute Psychosis – but stable on meds</a:t>
            </a:r>
          </a:p>
          <a:p>
            <a:r>
              <a:rPr lang="en-US" baseline="0" dirty="0"/>
              <a:t>Severe depressive episode – stable with treatment </a:t>
            </a:r>
          </a:p>
          <a:p>
            <a:r>
              <a:rPr lang="en-US" baseline="0" dirty="0"/>
              <a:t>Undue Influence</a:t>
            </a:r>
          </a:p>
          <a:p>
            <a:r>
              <a:rPr lang="en-US" baseline="0" dirty="0"/>
              <a:t>Making poor decisions – without understanding consequences of decisions or remembering that they made those decisions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9386A-70BC-494B-B82B-68D28F3E152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063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-Sudden change or multiple changes in short succession </a:t>
            </a:r>
          </a:p>
          <a:p>
            <a:r>
              <a:rPr lang="en-US" dirty="0"/>
              <a:t>-New names/people</a:t>
            </a:r>
          </a:p>
          <a:p>
            <a:r>
              <a:rPr lang="en-US" dirty="0"/>
              <a:t>-New organizations – person can’t provide details</a:t>
            </a:r>
          </a:p>
          <a:p>
            <a:r>
              <a:rPr lang="en-US" dirty="0"/>
              <a:t>-Money disappearing/person can’t remember where it went</a:t>
            </a:r>
          </a:p>
          <a:p>
            <a:r>
              <a:rPr lang="en-US" dirty="0"/>
              <a:t>-Person appears confused – about people in their life, their health/medical conditions, what the documents are</a:t>
            </a:r>
          </a:p>
          <a:p>
            <a:r>
              <a:rPr lang="en-US" dirty="0"/>
              <a:t>-Client deflects questions </a:t>
            </a:r>
          </a:p>
          <a:p>
            <a:r>
              <a:rPr lang="en-US" dirty="0"/>
              <a:t>-Client appears scared or agitated </a:t>
            </a:r>
          </a:p>
          <a:p>
            <a:r>
              <a:rPr lang="en-US" dirty="0"/>
              <a:t>-Paranoia </a:t>
            </a:r>
          </a:p>
          <a:p>
            <a:r>
              <a:rPr lang="en-US" dirty="0"/>
              <a:t>-Client defers to their companion to answer questions/looks for approval for right answers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39386A-70BC-494B-B82B-68D28F3E152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3349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 prior areas</a:t>
            </a:r>
            <a:r>
              <a:rPr lang="en-US" baseline="0" dirty="0"/>
              <a:t> need to be assessed</a:t>
            </a:r>
          </a:p>
          <a:p>
            <a:r>
              <a:rPr lang="en-US" baseline="0" dirty="0" err="1"/>
              <a:t>Neuropsych</a:t>
            </a:r>
            <a:r>
              <a:rPr lang="en-US" baseline="0" dirty="0"/>
              <a:t> can be used in conjunction with an interview/questioning to provide the strongest case</a:t>
            </a:r>
          </a:p>
          <a:p>
            <a:endParaRPr lang="en-US" baseline="0" dirty="0"/>
          </a:p>
          <a:p>
            <a:endParaRPr lang="en-US" baseline="0" dirty="0"/>
          </a:p>
          <a:p>
            <a:r>
              <a:rPr lang="en-US" baseline="0" dirty="0"/>
              <a:t>Regardless of type of assessment, should include the person explaining info back, in their own words</a:t>
            </a:r>
          </a:p>
          <a:p>
            <a:r>
              <a:rPr lang="en-US" baseline="0" dirty="0"/>
              <a:t>Quality of decision, not decision itself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9386A-70BC-494B-B82B-68D28F3E152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6458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 prior areas</a:t>
            </a:r>
            <a:r>
              <a:rPr lang="en-US" baseline="0" dirty="0"/>
              <a:t> need to be assessed</a:t>
            </a:r>
          </a:p>
          <a:p>
            <a:r>
              <a:rPr lang="en-US" baseline="0" dirty="0" err="1"/>
              <a:t>Neuropsych</a:t>
            </a:r>
            <a:r>
              <a:rPr lang="en-US" baseline="0" dirty="0"/>
              <a:t> can be used in conjunction with an interview/questioning to provide the strongest case</a:t>
            </a:r>
          </a:p>
          <a:p>
            <a:endParaRPr lang="en-US" baseline="0" dirty="0"/>
          </a:p>
          <a:p>
            <a:r>
              <a:rPr lang="en-US" baseline="0" dirty="0"/>
              <a:t>Pros/Cons to these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9386A-70BC-494B-B82B-68D28F3E152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198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Psychological Diagnosis – e.g. bipolar disorder, schizophrenia </a:t>
            </a:r>
          </a:p>
          <a:p>
            <a:r>
              <a:rPr lang="en-US" dirty="0"/>
              <a:t>Intellectual Disability </a:t>
            </a:r>
          </a:p>
          <a:p>
            <a:r>
              <a:rPr lang="en-US" dirty="0"/>
              <a:t>Personality Disorders – (e.g. schizoaffective)</a:t>
            </a:r>
          </a:p>
          <a:p>
            <a:r>
              <a:rPr lang="en-US" dirty="0"/>
              <a:t>Reality testing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9386A-70BC-494B-B82B-68D28F3E152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1056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Looking to explain why the person may not have capacity in a </a:t>
            </a:r>
            <a:r>
              <a:rPr lang="en-US"/>
              <a:t>given moment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9386A-70BC-494B-B82B-68D28F3E152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181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Normal aging vs. MCI vs. Dementia – spectrum</a:t>
            </a:r>
          </a:p>
          <a:p>
            <a:r>
              <a:rPr lang="en-US" dirty="0"/>
              <a:t>Stage does not necessarily determine capacity, but where are deficits </a:t>
            </a:r>
          </a:p>
          <a:p>
            <a:r>
              <a:rPr lang="en-US" dirty="0"/>
              <a:t>E.g. deficits in executive functioning (or language) will be more impactful on decision making than deficits in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9386A-70BC-494B-B82B-68D28F3E152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5707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Partial decision making</a:t>
            </a:r>
          </a:p>
          <a:p>
            <a:r>
              <a:rPr lang="en-US" dirty="0"/>
              <a:t>Moments of lucidity </a:t>
            </a:r>
          </a:p>
          <a:p>
            <a:r>
              <a:rPr lang="en-US" dirty="0"/>
              <a:t>Conflicting information – e.g. different reporters (and who is making the reports) – if another party has something to gain, how valid is their report?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39386A-70BC-494B-B82B-68D28F3E1521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967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for what you need (To comment on specific types of capacity) - preferably before the evaluation</a:t>
            </a:r>
          </a:p>
          <a:p>
            <a:r>
              <a:rPr lang="en-US" dirty="0"/>
              <a:t>A good evaluation should be specific – this is why (or why not) a person has capacity </a:t>
            </a:r>
          </a:p>
          <a:p>
            <a:r>
              <a:rPr lang="en-US" dirty="0"/>
              <a:t>Any conflicting information to be explained – e.g. why they have capacity for one thing but not something else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39386A-70BC-494B-B82B-68D28F3E152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749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6C358-BFEA-42EA-9E6D-2E2C4F79013D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713D21C-9734-491A-98A1-ECE6DC2D90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180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6C358-BFEA-42EA-9E6D-2E2C4F79013D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3D21C-9734-491A-98A1-ECE6DC2D90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711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6C358-BFEA-42EA-9E6D-2E2C4F79013D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713D21C-9734-491A-98A1-ECE6DC2D90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536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6C358-BFEA-42EA-9E6D-2E2C4F79013D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713D21C-9734-491A-98A1-ECE6DC2D90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819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6C358-BFEA-42EA-9E6D-2E2C4F79013D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713D21C-9734-491A-98A1-ECE6DC2D90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061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6C358-BFEA-42EA-9E6D-2E2C4F79013D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3D21C-9734-491A-98A1-ECE6DC2D90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673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6C358-BFEA-42EA-9E6D-2E2C4F79013D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3D21C-9734-491A-98A1-ECE6DC2D90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986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6C358-BFEA-42EA-9E6D-2E2C4F79013D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3D21C-9734-491A-98A1-ECE6DC2D90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202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6C358-BFEA-42EA-9E6D-2E2C4F79013D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713D21C-9734-491A-98A1-ECE6DC2D90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677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6C358-BFEA-42EA-9E6D-2E2C4F79013D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713D21C-9734-491A-98A1-ECE6DC2D90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966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6C358-BFEA-42EA-9E6D-2E2C4F79013D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713D21C-9734-491A-98A1-ECE6DC2D90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506291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6C358-BFEA-42EA-9E6D-2E2C4F79013D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713D21C-9734-491A-98A1-ECE6DC2D90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690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6C358-BFEA-42EA-9E6D-2E2C4F79013D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713D21C-9734-491A-98A1-ECE6DC2D90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886231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6C358-BFEA-42EA-9E6D-2E2C4F79013D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713D21C-9734-491A-98A1-ECE6DC2D90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197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6C358-BFEA-42EA-9E6D-2E2C4F79013D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3D21C-9734-491A-98A1-ECE6DC2D90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598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6C358-BFEA-42EA-9E6D-2E2C4F79013D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3D21C-9734-491A-98A1-ECE6DC2D90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967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6C358-BFEA-42EA-9E6D-2E2C4F79013D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713D21C-9734-491A-98A1-ECE6DC2D90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160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AF180-BD7B-9BE4-E823-CD080C673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DETERMINING CAPACITY TO EXECUTE A POWER OF ATTORNEY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34CA6-7650-E8E1-E844-006BBFB36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sz="2600" dirty="0"/>
              <a:t>Kathleen Breslin, Psy.D. ABPP-CN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200" dirty="0"/>
              <a:t>Brandywine Neuropsychology Associates</a:t>
            </a:r>
          </a:p>
          <a:p>
            <a:pPr marL="0" indent="0">
              <a:buNone/>
            </a:pPr>
            <a:r>
              <a:rPr lang="en-US" sz="2200" dirty="0"/>
              <a:t>	kabres@aol.com</a:t>
            </a:r>
          </a:p>
          <a:p>
            <a:endParaRPr lang="en-US" sz="2400" dirty="0"/>
          </a:p>
          <a:p>
            <a:r>
              <a:rPr lang="en-US" sz="2600" dirty="0"/>
              <a:t>Carol Sikov Gross, Esquire, CELA 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200" dirty="0"/>
              <a:t>Sikov and Love, P.A. </a:t>
            </a:r>
          </a:p>
          <a:p>
            <a:pPr marL="0" indent="0">
              <a:buNone/>
            </a:pPr>
            <a:r>
              <a:rPr lang="en-US" sz="2200" dirty="0"/>
              <a:t>	csikovgross@sikovandlove.com</a:t>
            </a:r>
          </a:p>
          <a:p>
            <a:pPr marL="0" indent="0">
              <a:buNone/>
            </a:pPr>
            <a:r>
              <a:rPr lang="en-US" sz="22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237462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                           </a:t>
            </a:r>
            <a:r>
              <a:rPr lang="en-US" b="1" dirty="0"/>
              <a:t>Agenda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2829" y="2172510"/>
            <a:ext cx="8915400" cy="3777622"/>
          </a:xfrm>
        </p:spPr>
        <p:txBody>
          <a:bodyPr>
            <a:normAutofit/>
          </a:bodyPr>
          <a:lstStyle/>
          <a:p>
            <a:r>
              <a:rPr lang="en-US" sz="3200" dirty="0"/>
              <a:t>What is capacity</a:t>
            </a:r>
          </a:p>
          <a:p>
            <a:r>
              <a:rPr lang="en-US" sz="3200" dirty="0"/>
              <a:t>Tools for determining capacity</a:t>
            </a:r>
          </a:p>
          <a:p>
            <a:r>
              <a:rPr lang="en-US" sz="3200" dirty="0"/>
              <a:t>Complications in determining capacity</a:t>
            </a:r>
          </a:p>
          <a:p>
            <a:r>
              <a:rPr lang="en-US" sz="3200" dirty="0"/>
              <a:t>Considerations when executing a Power of Attorney</a:t>
            </a:r>
          </a:p>
        </p:txBody>
      </p:sp>
    </p:spTree>
    <p:extLst>
      <p:ext uri="{BB962C8B-B14F-4D97-AF65-F5344CB8AC3E}">
        <p14:creationId xmlns:p14="http://schemas.microsoft.com/office/powerpoint/2010/main" val="315810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Capacity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Ability to effectively communicate ones wishes</a:t>
            </a:r>
          </a:p>
          <a:p>
            <a:pPr lvl="1"/>
            <a:r>
              <a:rPr lang="en-US" sz="2800" dirty="0"/>
              <a:t>Reliably indicating yes/no is acceptable </a:t>
            </a:r>
          </a:p>
          <a:p>
            <a:r>
              <a:rPr lang="en-US" sz="2800" dirty="0"/>
              <a:t>Understand the condition AND the choice </a:t>
            </a:r>
          </a:p>
          <a:p>
            <a:r>
              <a:rPr lang="en-US" sz="2800" dirty="0"/>
              <a:t>Appreciate the condition AND how the choice affects them</a:t>
            </a:r>
          </a:p>
          <a:p>
            <a:r>
              <a:rPr lang="en-US" sz="2800" dirty="0"/>
              <a:t>Reason</a:t>
            </a:r>
          </a:p>
          <a:p>
            <a:pPr lvl="1"/>
            <a:r>
              <a:rPr lang="en-US" sz="2800" dirty="0"/>
              <a:t>Assess pros/cons</a:t>
            </a:r>
          </a:p>
        </p:txBody>
      </p:sp>
    </p:spTree>
    <p:extLst>
      <p:ext uri="{BB962C8B-B14F-4D97-AF65-F5344CB8AC3E}">
        <p14:creationId xmlns:p14="http://schemas.microsoft.com/office/powerpoint/2010/main" val="2505276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Capacity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Adults are presumed to have capacity, but does everyone have it? </a:t>
            </a:r>
          </a:p>
          <a:p>
            <a:r>
              <a:rPr lang="en-US" sz="2400" dirty="0"/>
              <a:t>Situation may assist in capacity determination from legal standpoint</a:t>
            </a:r>
          </a:p>
          <a:p>
            <a:pPr lvl="1"/>
            <a:r>
              <a:rPr lang="en-US" sz="2200" dirty="0"/>
              <a:t>Only 1 family member vs. family members who get along and can work together vs. feuding family</a:t>
            </a:r>
          </a:p>
          <a:p>
            <a:pPr lvl="1"/>
            <a:r>
              <a:rPr lang="en-US" sz="2200" dirty="0"/>
              <a:t>Where is potential Principal – home, hospital, facility?</a:t>
            </a:r>
          </a:p>
        </p:txBody>
      </p:sp>
    </p:spTree>
    <p:extLst>
      <p:ext uri="{BB962C8B-B14F-4D97-AF65-F5344CB8AC3E}">
        <p14:creationId xmlns:p14="http://schemas.microsoft.com/office/powerpoint/2010/main" val="2470922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A895B-948F-B255-F92A-0500A90C6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Capacity is needed to execute a Power of Attorney?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496AA-CFF3-ECFC-877B-CD4F2AA6BB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u="sng" dirty="0"/>
              <a:t>Smalley v. JHA-</a:t>
            </a:r>
            <a:r>
              <a:rPr lang="en-US" sz="2400" u="sng" dirty="0" err="1"/>
              <a:t>Markleysburg</a:t>
            </a:r>
            <a:r>
              <a:rPr lang="en-US" sz="2400" u="sng" dirty="0"/>
              <a:t> Inc.  </a:t>
            </a:r>
            <a:r>
              <a:rPr lang="en-US" sz="2400" dirty="0"/>
              <a:t>(28 </a:t>
            </a:r>
            <a:r>
              <a:rPr lang="en-US" sz="2400" dirty="0" err="1"/>
              <a:t>Fiduc</a:t>
            </a:r>
            <a:r>
              <a:rPr lang="en-US" sz="2400" dirty="0"/>
              <a:t> Rep. 2d 46 (Fayette </a:t>
            </a:r>
            <a:r>
              <a:rPr lang="en-US" sz="2400" dirty="0" err="1"/>
              <a:t>Cty</a:t>
            </a:r>
            <a:r>
              <a:rPr lang="en-US" sz="2400" dirty="0"/>
              <a:t>. 2007)</a:t>
            </a:r>
          </a:p>
          <a:p>
            <a:pPr lvl="1"/>
            <a:r>
              <a:rPr lang="en-US" sz="1800" dirty="0"/>
              <a:t>“the question is the condition of the person at the very time he executed the instrument.”</a:t>
            </a:r>
            <a:endParaRPr lang="en-US" sz="2200" dirty="0"/>
          </a:p>
          <a:p>
            <a:r>
              <a:rPr lang="en-US" sz="2400" u="sng" dirty="0"/>
              <a:t>Cardinal v. Kindred Healthcare, Inc.</a:t>
            </a:r>
            <a:r>
              <a:rPr lang="en-US" sz="2400" dirty="0"/>
              <a:t>, 155 A3d 46 (Pa. Super. 2017)</a:t>
            </a:r>
          </a:p>
          <a:p>
            <a:pPr lvl="1"/>
            <a:r>
              <a:rPr lang="en-US" sz="1800" dirty="0"/>
              <a:t>“Mere existence of a power of attorney can in no way be construed as indicia of incapacity on the part of the principal.”</a:t>
            </a:r>
          </a:p>
          <a:p>
            <a:endParaRPr lang="en-US" sz="2400" dirty="0"/>
          </a:p>
          <a:p>
            <a:pPr lvl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284075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AB62C-D72C-E0D3-97BF-62F3D8876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Capacity is needed to execute a Power of Attorney?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AFDAD-82CF-6AA7-0CC4-0D8F46471C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u="sng" dirty="0"/>
              <a:t>In re Robinson, Incapacitated Person,</a:t>
            </a:r>
            <a:r>
              <a:rPr lang="en-US" sz="2400" dirty="0"/>
              <a:t> 28 Fid. Rep. 2d 65, 82 (</a:t>
            </a:r>
            <a:r>
              <a:rPr lang="en-US" sz="2400" dirty="0" err="1"/>
              <a:t>Mont.Cty.O.C</a:t>
            </a:r>
            <a:r>
              <a:rPr lang="en-US" sz="2400" dirty="0"/>
              <a:t>. 2008): “[A]t a minimum, it was necessary to show that principal who executed a power of attorney understood the following:</a:t>
            </a:r>
          </a:p>
          <a:p>
            <a:pPr marL="0" indent="0">
              <a:buNone/>
            </a:pPr>
            <a:r>
              <a:rPr lang="en-US" sz="2400" dirty="0"/>
              <a:t>	(1) the authority he was giving to the agent; </a:t>
            </a:r>
          </a:p>
          <a:p>
            <a:pPr marL="0" indent="0">
              <a:buNone/>
            </a:pPr>
            <a:r>
              <a:rPr lang="en-US" sz="2400" dirty="0"/>
              <a:t>	(2) the assets that would be subject to that authority, 			and</a:t>
            </a:r>
          </a:p>
          <a:p>
            <a:pPr marL="0" indent="0">
              <a:buNone/>
            </a:pPr>
            <a:r>
              <a:rPr lang="en-US" sz="2400" dirty="0"/>
              <a:t>	(3) the plain language of the notice.”  </a:t>
            </a:r>
          </a:p>
          <a:p>
            <a:pPr lvl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268316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Capacity is not . . 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/>
            <a:r>
              <a:rPr lang="en-US" sz="2000" dirty="0"/>
              <a:t>A Diagnosis</a:t>
            </a:r>
          </a:p>
          <a:p>
            <a:pPr lvl="2"/>
            <a:r>
              <a:rPr lang="en-US" sz="1800" dirty="0"/>
              <a:t>Dementia or Cognitive Impairment</a:t>
            </a:r>
          </a:p>
          <a:p>
            <a:pPr lvl="2"/>
            <a:r>
              <a:rPr lang="en-US" sz="1800" dirty="0"/>
              <a:t>Serious Mental Illness </a:t>
            </a:r>
          </a:p>
          <a:p>
            <a:pPr lvl="2"/>
            <a:r>
              <a:rPr lang="en-US" sz="1800" dirty="0"/>
              <a:t>Intellectual Disability</a:t>
            </a:r>
          </a:p>
          <a:p>
            <a:pPr lvl="1"/>
            <a:r>
              <a:rPr lang="en-US" sz="2000" dirty="0"/>
              <a:t>Not speaking the language/cultural norms</a:t>
            </a:r>
          </a:p>
          <a:p>
            <a:pPr lvl="1"/>
            <a:r>
              <a:rPr lang="en-US" sz="2000" dirty="0"/>
              <a:t>Hearing/Vision Deficits</a:t>
            </a:r>
          </a:p>
          <a:p>
            <a:pPr lvl="1"/>
            <a:r>
              <a:rPr lang="en-US" sz="2000" dirty="0"/>
              <a:t>Competency </a:t>
            </a:r>
          </a:p>
          <a:p>
            <a:pPr lvl="1"/>
            <a:r>
              <a:rPr lang="en-US" sz="2000" dirty="0"/>
              <a:t>Global </a:t>
            </a:r>
          </a:p>
          <a:p>
            <a:pPr lvl="1"/>
            <a:r>
              <a:rPr lang="en-US" sz="2000" dirty="0"/>
              <a:t>Stable </a:t>
            </a:r>
          </a:p>
        </p:txBody>
      </p:sp>
    </p:spTree>
    <p:extLst>
      <p:ext uri="{BB962C8B-B14F-4D97-AF65-F5344CB8AC3E}">
        <p14:creationId xmlns:p14="http://schemas.microsoft.com/office/powerpoint/2010/main" val="1171644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When is capacity a question?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Altered mental status </a:t>
            </a:r>
          </a:p>
          <a:p>
            <a:r>
              <a:rPr lang="en-US" sz="2800" dirty="0"/>
              <a:t>Vulnerable to undue influence</a:t>
            </a:r>
          </a:p>
          <a:p>
            <a:r>
              <a:rPr lang="en-US" sz="2800" dirty="0"/>
              <a:t>Concern for decision-making </a:t>
            </a:r>
          </a:p>
        </p:txBody>
      </p:sp>
    </p:spTree>
    <p:extLst>
      <p:ext uri="{BB962C8B-B14F-4D97-AF65-F5344CB8AC3E}">
        <p14:creationId xmlns:p14="http://schemas.microsoft.com/office/powerpoint/2010/main" val="1279375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A3C4A-8960-E9B4-894B-F0FBC3994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might tip lawyers off that their client would benefit from a capacity assessment?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67437D-3285-7EEF-D6DC-5928D9DB96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Client has diagnosis of dementia, cognitive impairment, mental illness and/or intellectual disability</a:t>
            </a:r>
          </a:p>
          <a:p>
            <a:r>
              <a:rPr lang="en-US" sz="2400" dirty="0"/>
              <a:t>Client has hearing or vision issues</a:t>
            </a:r>
          </a:p>
          <a:p>
            <a:r>
              <a:rPr lang="en-US" sz="2400" dirty="0"/>
              <a:t>Client has difficulty communicating</a:t>
            </a:r>
          </a:p>
          <a:p>
            <a:r>
              <a:rPr lang="en-US" sz="2400" dirty="0"/>
              <a:t>Client has challenging family situation</a:t>
            </a:r>
          </a:p>
          <a:p>
            <a:r>
              <a:rPr lang="en-US" sz="2400" dirty="0"/>
              <a:t>Client’s proposed new estate plan is very different than prior plans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4420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Determining Capacity (Medical view)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Mental Status Exams (e.g. MMSE, MoCA, or RUDAS) </a:t>
            </a:r>
          </a:p>
          <a:p>
            <a:r>
              <a:rPr lang="en-US" sz="2400" dirty="0"/>
              <a:t>Psychological Evaluations</a:t>
            </a:r>
          </a:p>
          <a:p>
            <a:r>
              <a:rPr lang="en-US" sz="2400" dirty="0"/>
              <a:t>Physical Exam</a:t>
            </a:r>
          </a:p>
          <a:p>
            <a:r>
              <a:rPr lang="en-US" sz="2400" dirty="0"/>
              <a:t>Comprehensive neuropsychological evaluations </a:t>
            </a:r>
          </a:p>
        </p:txBody>
      </p:sp>
    </p:spTree>
    <p:extLst>
      <p:ext uri="{BB962C8B-B14F-4D97-AF65-F5344CB8AC3E}">
        <p14:creationId xmlns:p14="http://schemas.microsoft.com/office/powerpoint/2010/main" val="31937449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Determining Capacity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Mental Status Exams (e.g. MMSE, MoCA, </a:t>
            </a:r>
          </a:p>
          <a:p>
            <a:pPr marL="0" indent="0">
              <a:buNone/>
            </a:pPr>
            <a:r>
              <a:rPr lang="en-US" sz="2400" dirty="0"/>
              <a:t>or RUDAS) </a:t>
            </a:r>
          </a:p>
        </p:txBody>
      </p:sp>
    </p:spTree>
    <p:extLst>
      <p:ext uri="{BB962C8B-B14F-4D97-AF65-F5344CB8AC3E}">
        <p14:creationId xmlns:p14="http://schemas.microsoft.com/office/powerpoint/2010/main" val="3540447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Determining Capacity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Psychological Evaluations</a:t>
            </a:r>
          </a:p>
        </p:txBody>
      </p:sp>
    </p:spTree>
    <p:extLst>
      <p:ext uri="{BB962C8B-B14F-4D97-AF65-F5344CB8AC3E}">
        <p14:creationId xmlns:p14="http://schemas.microsoft.com/office/powerpoint/2010/main" val="522186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Determining Capacity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Physical Exam</a:t>
            </a:r>
          </a:p>
          <a:p>
            <a:pPr lvl="1"/>
            <a:r>
              <a:rPr lang="en-US" sz="2000" dirty="0"/>
              <a:t>Lab work</a:t>
            </a:r>
          </a:p>
          <a:p>
            <a:pPr lvl="2"/>
            <a:r>
              <a:rPr lang="en-US" sz="1800" dirty="0"/>
              <a:t>Toxins</a:t>
            </a:r>
          </a:p>
          <a:p>
            <a:pPr lvl="2"/>
            <a:r>
              <a:rPr lang="en-US" sz="1800" dirty="0"/>
              <a:t>Substances/drugs</a:t>
            </a:r>
          </a:p>
          <a:p>
            <a:pPr lvl="2"/>
            <a:r>
              <a:rPr lang="en-US" sz="1800" dirty="0"/>
              <a:t>Infections</a:t>
            </a:r>
          </a:p>
          <a:p>
            <a:pPr lvl="2"/>
            <a:r>
              <a:rPr lang="en-US" sz="1800" dirty="0"/>
              <a:t>Metabolic Disturbances </a:t>
            </a:r>
          </a:p>
          <a:p>
            <a:pPr lvl="1"/>
            <a:r>
              <a:rPr lang="en-US" sz="2000" dirty="0"/>
              <a:t>Hearing/vision deficits</a:t>
            </a:r>
          </a:p>
          <a:p>
            <a:pPr lvl="1"/>
            <a:r>
              <a:rPr lang="en-US" sz="2000" dirty="0"/>
              <a:t>Substance Withdrawal</a:t>
            </a:r>
          </a:p>
          <a:p>
            <a:pPr lvl="1"/>
            <a:r>
              <a:rPr lang="en-US" sz="2000" dirty="0"/>
              <a:t>Imaging - Stroke/TIA, Tumors</a:t>
            </a:r>
          </a:p>
        </p:txBody>
      </p:sp>
    </p:spTree>
    <p:extLst>
      <p:ext uri="{BB962C8B-B14F-4D97-AF65-F5344CB8AC3E}">
        <p14:creationId xmlns:p14="http://schemas.microsoft.com/office/powerpoint/2010/main" val="9623285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Determining Capacity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Comprehensive neuropsychological evaluations</a:t>
            </a:r>
          </a:p>
          <a:p>
            <a:pPr lvl="1"/>
            <a:r>
              <a:rPr lang="en-US" sz="2400" dirty="0"/>
              <a:t>Assess cognition, academic, mood, personality</a:t>
            </a:r>
          </a:p>
          <a:p>
            <a:pPr lvl="1"/>
            <a:r>
              <a:rPr lang="en-US" sz="2400" dirty="0"/>
              <a:t>Considers age, gender, education </a:t>
            </a:r>
          </a:p>
        </p:txBody>
      </p:sp>
    </p:spTree>
    <p:extLst>
      <p:ext uri="{BB962C8B-B14F-4D97-AF65-F5344CB8AC3E}">
        <p14:creationId xmlns:p14="http://schemas.microsoft.com/office/powerpoint/2010/main" val="2963904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4DE9C-8536-9032-4C48-B08853BDC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makes it complicated?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A7C5E-5173-71B9-9E80-52B80C613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Client may not want to be evaluated</a:t>
            </a:r>
          </a:p>
          <a:p>
            <a:r>
              <a:rPr lang="en-US" sz="2400" dirty="0"/>
              <a:t>Family may not want client to be evaluated</a:t>
            </a:r>
          </a:p>
          <a:p>
            <a:r>
              <a:rPr lang="en-US" sz="2400" dirty="0"/>
              <a:t>Multiple evaluations may be inconsistent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44338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EDBE0-0F41-2749-3EF6-0D90CC723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should the lawyer ask the expert?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4C6DD9-B18C-4DC2-02BA-46C7823CF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What you (the lawyer) need</a:t>
            </a:r>
          </a:p>
          <a:p>
            <a:r>
              <a:rPr lang="en-US" sz="2400" dirty="0"/>
              <a:t>Specific reasons</a:t>
            </a:r>
          </a:p>
          <a:p>
            <a:r>
              <a:rPr lang="en-US" sz="2400" dirty="0"/>
              <a:t>Explain conflicting information</a:t>
            </a:r>
          </a:p>
          <a:p>
            <a:r>
              <a:rPr lang="en-US" sz="2400" dirty="0"/>
              <a:t>Anything you do not understand </a:t>
            </a:r>
          </a:p>
        </p:txBody>
      </p:sp>
    </p:spTree>
    <p:extLst>
      <p:ext uri="{BB962C8B-B14F-4D97-AF65-F5344CB8AC3E}">
        <p14:creationId xmlns:p14="http://schemas.microsoft.com/office/powerpoint/2010/main" val="13810318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8704E-D985-8A1F-66C7-B9B48EEAF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C9438-47FA-6111-96F4-5A4B22116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Important to determine if client has capacity to execute Powers of Attorney </a:t>
            </a:r>
          </a:p>
          <a:p>
            <a:r>
              <a:rPr lang="en-US" sz="2400" dirty="0"/>
              <a:t>Evaluation by a Neuropsychologist may be helpful</a:t>
            </a:r>
          </a:p>
          <a:p>
            <a:r>
              <a:rPr lang="en-US" sz="2400" dirty="0"/>
              <a:t>Consider facts </a:t>
            </a:r>
            <a:r>
              <a:rPr lang="en-US" sz="2400"/>
              <a:t>of particular situation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06179945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E3C7AD9C3580499CCA3A6E51803F05" ma:contentTypeVersion="17" ma:contentTypeDescription="Create a new document." ma:contentTypeScope="" ma:versionID="17e291ed8e6b59e24b89ab9a50e3ac7d">
  <xsd:schema xmlns:xsd="http://www.w3.org/2001/XMLSchema" xmlns:xs="http://www.w3.org/2001/XMLSchema" xmlns:p="http://schemas.microsoft.com/office/2006/metadata/properties" xmlns:ns2="baa77723-42c1-4f3a-bf46-eb0d2cf74665" xmlns:ns3="e744bac6-935e-4879-a215-5bd5d5604a6c" targetNamespace="http://schemas.microsoft.com/office/2006/metadata/properties" ma:root="true" ma:fieldsID="d8830bc21c52c245ebd10891a4c67d77" ns2:_="" ns3:_="">
    <xsd:import namespace="baa77723-42c1-4f3a-bf46-eb0d2cf74665"/>
    <xsd:import namespace="e744bac6-935e-4879-a215-5bd5d5604a6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TaxCatchAll" minOccurs="0"/>
                <xsd:element ref="ns2:lcf76f155ced4ddcb4097134ff3c332f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a77723-42c1-4f3a-bf46-eb0d2cf746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6d2b25f7-6ff1-48a0-b19b-0a6c71edc37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44bac6-935e-4879-a215-5bd5d5604a6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fb9ab16-d6dc-4fcd-b4c8-e060434a9ad1}" ma:internalName="TaxCatchAll" ma:showField="CatchAllData" ma:web="e744bac6-935e-4879-a215-5bd5d5604a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6BCE3FA-B6DD-4314-B0A7-72A6731279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aa77723-42c1-4f3a-bf46-eb0d2cf74665"/>
    <ds:schemaRef ds:uri="e744bac6-935e-4879-a215-5bd5d5604a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284255A-CF89-427F-89F0-0A396833E93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1238</TotalTime>
  <Words>1170</Words>
  <Application>Microsoft Office PowerPoint</Application>
  <PresentationFormat>Widescreen</PresentationFormat>
  <Paragraphs>158</Paragraphs>
  <Slides>17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Century Gothic</vt:lpstr>
      <vt:lpstr>Wingdings 3</vt:lpstr>
      <vt:lpstr>Wisp</vt:lpstr>
      <vt:lpstr>DETERMINING CAPACITY TO EXECUTE A POWER OF ATTORNEY</vt:lpstr>
      <vt:lpstr>                           Agenda </vt:lpstr>
      <vt:lpstr>Capacity </vt:lpstr>
      <vt:lpstr>Capacity </vt:lpstr>
      <vt:lpstr>What Capacity is needed to execute a Power of Attorney?</vt:lpstr>
      <vt:lpstr>What Capacity is needed to execute a Power of Attorney?</vt:lpstr>
      <vt:lpstr>Capacity is not . . .</vt:lpstr>
      <vt:lpstr>When is capacity a question? </vt:lpstr>
      <vt:lpstr>What might tip lawyers off that their client would benefit from a capacity assessment?</vt:lpstr>
      <vt:lpstr>Determining Capacity (Medical view)</vt:lpstr>
      <vt:lpstr>Determining Capacity</vt:lpstr>
      <vt:lpstr>Determining Capacity</vt:lpstr>
      <vt:lpstr>Determining Capacity</vt:lpstr>
      <vt:lpstr>Determining Capacity</vt:lpstr>
      <vt:lpstr>What makes it complicated? </vt:lpstr>
      <vt:lpstr>What should the lawyer ask the expert?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Aging Well</dc:title>
  <dc:creator>Breslin, Kathleen A *HS</dc:creator>
  <cp:lastModifiedBy>kathy breslin</cp:lastModifiedBy>
  <cp:revision>79</cp:revision>
  <cp:lastPrinted>2023-08-25T21:22:40Z</cp:lastPrinted>
  <dcterms:created xsi:type="dcterms:W3CDTF">2019-03-25T15:36:41Z</dcterms:created>
  <dcterms:modified xsi:type="dcterms:W3CDTF">2023-09-12T23:17:54Z</dcterms:modified>
</cp:coreProperties>
</file>